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1" r:id="rId2"/>
    <p:sldId id="459" r:id="rId3"/>
    <p:sldId id="469" r:id="rId4"/>
    <p:sldId id="464" r:id="rId5"/>
    <p:sldId id="461" r:id="rId6"/>
    <p:sldId id="429" r:id="rId7"/>
    <p:sldId id="462" r:id="rId8"/>
    <p:sldId id="465" r:id="rId9"/>
    <p:sldId id="257" r:id="rId10"/>
    <p:sldId id="470" r:id="rId11"/>
    <p:sldId id="472" r:id="rId12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pos="30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004884"/>
    <a:srgbClr val="E5F4FE"/>
    <a:srgbClr val="E9EDF4"/>
    <a:srgbClr val="FFFFFF"/>
    <a:srgbClr val="D0D8E8"/>
    <a:srgbClr val="003A00"/>
    <a:srgbClr val="003A6A"/>
    <a:srgbClr val="003A69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033" autoAdjust="0"/>
  </p:normalViewPr>
  <p:slideViewPr>
    <p:cSldViewPr snapToGrid="0" snapToObjects="1" showGuides="1">
      <p:cViewPr varScale="1">
        <p:scale>
          <a:sx n="61" d="100"/>
          <a:sy n="61" d="100"/>
        </p:scale>
        <p:origin x="43" y="682"/>
      </p:cViewPr>
      <p:guideLst>
        <p:guide orient="horz" pos="2974"/>
        <p:guide pos="3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Fiorini" userId="2bf96c34-a154-4f0e-89b9-c607679386bf" providerId="ADAL" clId="{0A272D08-E1D0-40B0-AC66-20E864BBCFE2}"/>
    <pc:docChg chg="undo redo custSel addSld delSld modSld sldOrd">
      <pc:chgData name="Alessandro Fiorini" userId="2bf96c34-a154-4f0e-89b9-c607679386bf" providerId="ADAL" clId="{0A272D08-E1D0-40B0-AC66-20E864BBCFE2}" dt="2026-03-30T13:16:54.511" v="375" actId="6549"/>
      <pc:docMkLst>
        <pc:docMk/>
      </pc:docMkLst>
      <pc:sldChg chg="modNotesTx">
        <pc:chgData name="Alessandro Fiorini" userId="2bf96c34-a154-4f0e-89b9-c607679386bf" providerId="ADAL" clId="{0A272D08-E1D0-40B0-AC66-20E864BBCFE2}" dt="2026-03-25T16:08:24.009" v="210" actId="20577"/>
        <pc:sldMkLst>
          <pc:docMk/>
          <pc:sldMk cId="3629693639" sldId="459"/>
        </pc:sldMkLst>
      </pc:sldChg>
      <pc:sldChg chg="modSp mod">
        <pc:chgData name="Alessandro Fiorini" userId="2bf96c34-a154-4f0e-89b9-c607679386bf" providerId="ADAL" clId="{0A272D08-E1D0-40B0-AC66-20E864BBCFE2}" dt="2026-03-30T13:16:54.511" v="375" actId="6549"/>
        <pc:sldMkLst>
          <pc:docMk/>
          <pc:sldMk cId="786810321" sldId="464"/>
        </pc:sldMkLst>
        <pc:spChg chg="mod">
          <ac:chgData name="Alessandro Fiorini" userId="2bf96c34-a154-4f0e-89b9-c607679386bf" providerId="ADAL" clId="{0A272D08-E1D0-40B0-AC66-20E864BBCFE2}" dt="2026-03-30T13:16:54.511" v="375" actId="6549"/>
          <ac:spMkLst>
            <pc:docMk/>
            <pc:sldMk cId="786810321" sldId="464"/>
            <ac:spMk id="2" creationId="{ED63D1BC-2F6A-AC3C-C679-2C9785D281B0}"/>
          </ac:spMkLst>
        </pc:spChg>
      </pc:sldChg>
      <pc:sldChg chg="addSp delSp modSp mod ord modNotesTx">
        <pc:chgData name="Alessandro Fiorini" userId="2bf96c34-a154-4f0e-89b9-c607679386bf" providerId="ADAL" clId="{0A272D08-E1D0-40B0-AC66-20E864BBCFE2}" dt="2026-03-25T16:18:26.247" v="357" actId="20577"/>
        <pc:sldMkLst>
          <pc:docMk/>
          <pc:sldMk cId="173572410" sldId="465"/>
        </pc:sldMkLst>
        <pc:spChg chg="add mod">
          <ac:chgData name="Alessandro Fiorini" userId="2bf96c34-a154-4f0e-89b9-c607679386bf" providerId="ADAL" clId="{0A272D08-E1D0-40B0-AC66-20E864BBCFE2}" dt="2026-03-25T16:11:24.353" v="260"/>
          <ac:spMkLst>
            <pc:docMk/>
            <pc:sldMk cId="173572410" sldId="465"/>
            <ac:spMk id="6" creationId="{D0649CD0-AF4F-0B86-3D0F-7C6D2756C391}"/>
          </ac:spMkLst>
        </pc:spChg>
        <pc:spChg chg="add mod">
          <ac:chgData name="Alessandro Fiorini" userId="2bf96c34-a154-4f0e-89b9-c607679386bf" providerId="ADAL" clId="{0A272D08-E1D0-40B0-AC66-20E864BBCFE2}" dt="2026-03-25T16:18:26.247" v="357" actId="20577"/>
          <ac:spMkLst>
            <pc:docMk/>
            <pc:sldMk cId="173572410" sldId="465"/>
            <ac:spMk id="10" creationId="{AC9B4F9A-00C3-9DF1-02BB-0DE59CD14D3F}"/>
          </ac:spMkLst>
        </pc:spChg>
      </pc:sldChg>
      <pc:sldChg chg="addSp delSp modSp mod modNotesTx">
        <pc:chgData name="Alessandro Fiorini" userId="2bf96c34-a154-4f0e-89b9-c607679386bf" providerId="ADAL" clId="{0A272D08-E1D0-40B0-AC66-20E864BBCFE2}" dt="2026-03-25T16:10:31.445" v="257" actId="20577"/>
        <pc:sldMkLst>
          <pc:docMk/>
          <pc:sldMk cId="3021587518" sldId="469"/>
        </pc:sldMkLst>
        <pc:spChg chg="add mod">
          <ac:chgData name="Alessandro Fiorini" userId="2bf96c34-a154-4f0e-89b9-c607679386bf" providerId="ADAL" clId="{0A272D08-E1D0-40B0-AC66-20E864BBCFE2}" dt="2026-03-25T16:10:13.220" v="216"/>
          <ac:spMkLst>
            <pc:docMk/>
            <pc:sldMk cId="3021587518" sldId="469"/>
            <ac:spMk id="5" creationId="{2A920211-E329-A681-B4D9-0E089E569D47}"/>
          </ac:spMkLst>
        </pc:spChg>
        <pc:spChg chg="add mod">
          <ac:chgData name="Alessandro Fiorini" userId="2bf96c34-a154-4f0e-89b9-c607679386bf" providerId="ADAL" clId="{0A272D08-E1D0-40B0-AC66-20E864BBCFE2}" dt="2026-03-25T16:10:31.445" v="257" actId="20577"/>
          <ac:spMkLst>
            <pc:docMk/>
            <pc:sldMk cId="3021587518" sldId="469"/>
            <ac:spMk id="7" creationId="{4F15D7FD-1FE4-5859-C6E6-052B6F17D0CD}"/>
          </ac:spMkLst>
        </pc:spChg>
      </pc:sldChg>
      <pc:sldChg chg="addSp delSp modSp mod">
        <pc:chgData name="Alessandro Fiorini" userId="2bf96c34-a154-4f0e-89b9-c607679386bf" providerId="ADAL" clId="{0A272D08-E1D0-40B0-AC66-20E864BBCFE2}" dt="2026-03-25T16:49:43.634" v="371" actId="1076"/>
        <pc:sldMkLst>
          <pc:docMk/>
          <pc:sldMk cId="2842555732" sldId="470"/>
        </pc:sldMkLst>
        <pc:spChg chg="add mod">
          <ac:chgData name="Alessandro Fiorini" userId="2bf96c34-a154-4f0e-89b9-c607679386bf" providerId="ADAL" clId="{0A272D08-E1D0-40B0-AC66-20E864BBCFE2}" dt="2026-03-25T16:49:43.634" v="371" actId="1076"/>
          <ac:spMkLst>
            <pc:docMk/>
            <pc:sldMk cId="2842555732" sldId="470"/>
            <ac:spMk id="2" creationId="{5DA18C7C-743E-DD16-A959-C475631B8788}"/>
          </ac:spMkLst>
        </pc:spChg>
        <pc:spChg chg="add mod">
          <ac:chgData name="Alessandro Fiorini" userId="2bf96c34-a154-4f0e-89b9-c607679386bf" providerId="ADAL" clId="{0A272D08-E1D0-40B0-AC66-20E864BBCFE2}" dt="2026-03-25T16:49:43.634" v="371" actId="1076"/>
          <ac:spMkLst>
            <pc:docMk/>
            <pc:sldMk cId="2842555732" sldId="470"/>
            <ac:spMk id="7" creationId="{82D5D5AE-054D-05F7-EEE2-173EFB0D961F}"/>
          </ac:spMkLst>
        </pc:spChg>
        <pc:spChg chg="add mod">
          <ac:chgData name="Alessandro Fiorini" userId="2bf96c34-a154-4f0e-89b9-c607679386bf" providerId="ADAL" clId="{0A272D08-E1D0-40B0-AC66-20E864BBCFE2}" dt="2026-03-25T16:49:43.634" v="371" actId="1076"/>
          <ac:spMkLst>
            <pc:docMk/>
            <pc:sldMk cId="2842555732" sldId="470"/>
            <ac:spMk id="9" creationId="{26631C87-51AA-141F-ECD3-EFD528EDC91C}"/>
          </ac:spMkLst>
        </pc:spChg>
        <pc:spChg chg="add mod">
          <ac:chgData name="Alessandro Fiorini" userId="2bf96c34-a154-4f0e-89b9-c607679386bf" providerId="ADAL" clId="{0A272D08-E1D0-40B0-AC66-20E864BBCFE2}" dt="2026-03-25T16:49:43.634" v="371" actId="1076"/>
          <ac:spMkLst>
            <pc:docMk/>
            <pc:sldMk cId="2842555732" sldId="470"/>
            <ac:spMk id="10" creationId="{54EB6B13-1A6D-0BA0-B6B8-BCA59D6D6694}"/>
          </ac:spMkLst>
        </pc:spChg>
        <pc:spChg chg="mod">
          <ac:chgData name="Alessandro Fiorini" userId="2bf96c34-a154-4f0e-89b9-c607679386bf" providerId="ADAL" clId="{0A272D08-E1D0-40B0-AC66-20E864BBCFE2}" dt="2026-03-25T16:49:34.071" v="369" actId="1076"/>
          <ac:spMkLst>
            <pc:docMk/>
            <pc:sldMk cId="2842555732" sldId="470"/>
            <ac:spMk id="57" creationId="{780864F0-0B0E-EE28-ADB2-774C8E9CF510}"/>
          </ac:spMkLst>
        </pc:spChg>
        <pc:spChg chg="mod">
          <ac:chgData name="Alessandro Fiorini" userId="2bf96c34-a154-4f0e-89b9-c607679386bf" providerId="ADAL" clId="{0A272D08-E1D0-40B0-AC66-20E864BBCFE2}" dt="2026-03-25T16:49:34.071" v="369" actId="1076"/>
          <ac:spMkLst>
            <pc:docMk/>
            <pc:sldMk cId="2842555732" sldId="470"/>
            <ac:spMk id="58" creationId="{2DC5EAF3-7439-FA1F-29EA-81A34725A265}"/>
          </ac:spMkLst>
        </pc:spChg>
        <pc:spChg chg="mod">
          <ac:chgData name="Alessandro Fiorini" userId="2bf96c34-a154-4f0e-89b9-c607679386bf" providerId="ADAL" clId="{0A272D08-E1D0-40B0-AC66-20E864BBCFE2}" dt="2026-03-25T16:49:34.071" v="369" actId="1076"/>
          <ac:spMkLst>
            <pc:docMk/>
            <pc:sldMk cId="2842555732" sldId="470"/>
            <ac:spMk id="59" creationId="{1D84F8CB-EFC5-FFB2-94BA-07D03DACAB20}"/>
          </ac:spMkLst>
        </pc:spChg>
        <pc:spChg chg="mod">
          <ac:chgData name="Alessandro Fiorini" userId="2bf96c34-a154-4f0e-89b9-c607679386bf" providerId="ADAL" clId="{0A272D08-E1D0-40B0-AC66-20E864BBCFE2}" dt="2026-03-25T16:49:34.071" v="369" actId="1076"/>
          <ac:spMkLst>
            <pc:docMk/>
            <pc:sldMk cId="2842555732" sldId="470"/>
            <ac:spMk id="60" creationId="{291D1700-7B49-2D43-31B3-FD5777F94F09}"/>
          </ac:spMkLst>
        </pc:spChg>
      </pc:sldChg>
      <pc:sldChg chg="modSp mod">
        <pc:chgData name="Alessandro Fiorini" userId="2bf96c34-a154-4f0e-89b9-c607679386bf" providerId="ADAL" clId="{0A272D08-E1D0-40B0-AC66-20E864BBCFE2}" dt="2026-03-25T16:18:47.500" v="360" actId="14100"/>
        <pc:sldMkLst>
          <pc:docMk/>
          <pc:sldMk cId="2215338312" sldId="471"/>
        </pc:sldMkLst>
        <pc:spChg chg="mod">
          <ac:chgData name="Alessandro Fiorini" userId="2bf96c34-a154-4f0e-89b9-c607679386bf" providerId="ADAL" clId="{0A272D08-E1D0-40B0-AC66-20E864BBCFE2}" dt="2026-03-25T16:18:47.500" v="360" actId="14100"/>
          <ac:spMkLst>
            <pc:docMk/>
            <pc:sldMk cId="2215338312" sldId="471"/>
            <ac:spMk id="5" creationId="{4CFA9CBC-1381-83EA-8E5F-B948AC0A76F2}"/>
          </ac:spMkLst>
        </pc:spChg>
      </pc:sldChg>
      <pc:sldChg chg="addSp delSp modSp add mod">
        <pc:chgData name="Alessandro Fiorini" userId="2bf96c34-a154-4f0e-89b9-c607679386bf" providerId="ADAL" clId="{0A272D08-E1D0-40B0-AC66-20E864BBCFE2}" dt="2026-03-25T11:51:20.110" v="207" actId="1076"/>
        <pc:sldMkLst>
          <pc:docMk/>
          <pc:sldMk cId="202027819" sldId="472"/>
        </pc:sldMkLst>
        <pc:spChg chg="mod">
          <ac:chgData name="Alessandro Fiorini" userId="2bf96c34-a154-4f0e-89b9-c607679386bf" providerId="ADAL" clId="{0A272D08-E1D0-40B0-AC66-20E864BBCFE2}" dt="2026-03-25T11:42:54.718" v="99" actId="1076"/>
          <ac:spMkLst>
            <pc:docMk/>
            <pc:sldMk cId="202027819" sldId="472"/>
            <ac:spMk id="5" creationId="{86AF83D1-EE84-AEEA-8EFA-AA9CB1195C33}"/>
          </ac:spMkLst>
        </pc:spChg>
        <pc:spChg chg="mod">
          <ac:chgData name="Alessandro Fiorini" userId="2bf96c34-a154-4f0e-89b9-c607679386bf" providerId="ADAL" clId="{0A272D08-E1D0-40B0-AC66-20E864BBCFE2}" dt="2026-03-25T11:46:44.775" v="151" actId="1076"/>
          <ac:spMkLst>
            <pc:docMk/>
            <pc:sldMk cId="202027819" sldId="472"/>
            <ac:spMk id="6" creationId="{73CE54EB-C84F-850D-662C-0616617A97DF}"/>
          </ac:spMkLst>
        </pc:spChg>
        <pc:spChg chg="add mod">
          <ac:chgData name="Alessandro Fiorini" userId="2bf96c34-a154-4f0e-89b9-c607679386bf" providerId="ADAL" clId="{0A272D08-E1D0-40B0-AC66-20E864BBCFE2}" dt="2026-03-25T11:48:19.835" v="195" actId="20577"/>
          <ac:spMkLst>
            <pc:docMk/>
            <pc:sldMk cId="202027819" sldId="472"/>
            <ac:spMk id="19" creationId="{5934AD06-C57E-341C-3245-3C387D2D9AAD}"/>
          </ac:spMkLst>
        </pc:spChg>
        <pc:spChg chg="add mod">
          <ac:chgData name="Alessandro Fiorini" userId="2bf96c34-a154-4f0e-89b9-c607679386bf" providerId="ADAL" clId="{0A272D08-E1D0-40B0-AC66-20E864BBCFE2}" dt="2026-03-25T11:50:31.605" v="204" actId="1076"/>
          <ac:spMkLst>
            <pc:docMk/>
            <pc:sldMk cId="202027819" sldId="472"/>
            <ac:spMk id="21" creationId="{32E8F8A5-55DE-E0E7-25EC-A6B3320F3AE1}"/>
          </ac:spMkLst>
        </pc:spChg>
        <pc:picChg chg="add mod">
          <ac:chgData name="Alessandro Fiorini" userId="2bf96c34-a154-4f0e-89b9-c607679386bf" providerId="ADAL" clId="{0A272D08-E1D0-40B0-AC66-20E864BBCFE2}" dt="2026-03-25T11:43:33.334" v="118" actId="1076"/>
          <ac:picMkLst>
            <pc:docMk/>
            <pc:sldMk cId="202027819" sldId="472"/>
            <ac:picMk id="10" creationId="{6940CEE7-FE6A-FCE2-8ED2-21D7D170C6CE}"/>
          </ac:picMkLst>
        </pc:picChg>
        <pc:picChg chg="add mod">
          <ac:chgData name="Alessandro Fiorini" userId="2bf96c34-a154-4f0e-89b9-c607679386bf" providerId="ADAL" clId="{0A272D08-E1D0-40B0-AC66-20E864BBCFE2}" dt="2026-03-25T11:45:50.161" v="129" actId="1076"/>
          <ac:picMkLst>
            <pc:docMk/>
            <pc:sldMk cId="202027819" sldId="472"/>
            <ac:picMk id="14" creationId="{B1E0ECBB-5D8A-7679-10AA-54BA338200B7}"/>
          </ac:picMkLst>
        </pc:picChg>
        <pc:picChg chg="add mod">
          <ac:chgData name="Alessandro Fiorini" userId="2bf96c34-a154-4f0e-89b9-c607679386bf" providerId="ADAL" clId="{0A272D08-E1D0-40B0-AC66-20E864BBCFE2}" dt="2026-03-25T11:51:20.110" v="207" actId="1076"/>
          <ac:picMkLst>
            <pc:docMk/>
            <pc:sldMk cId="202027819" sldId="472"/>
            <ac:picMk id="16" creationId="{2D1945C3-CDD5-648B-5898-DF9205D3DA09}"/>
          </ac:picMkLst>
        </pc:picChg>
        <pc:picChg chg="add mod">
          <ac:chgData name="Alessandro Fiorini" userId="2bf96c34-a154-4f0e-89b9-c607679386bf" providerId="ADAL" clId="{0A272D08-E1D0-40B0-AC66-20E864BBCFE2}" dt="2026-03-25T11:47:23.998" v="170" actId="1076"/>
          <ac:picMkLst>
            <pc:docMk/>
            <pc:sldMk cId="202027819" sldId="472"/>
            <ac:picMk id="18" creationId="{1DBCC1AC-8DFD-6987-7767-337AF97EA11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OneDrive%20-%20enea.it\ENEA\WRK_ENEA_DUEE_SPS_MPE\ENEA_RAEE\RAEE_2024\RAEE_2024_Evento\Presentazione_2024_WK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OneDrive%20-%20enea.it\ENEA\WRK_ENEA_DUEE_SPS_MPE\ENEA_International\EU_EC_CA_EED\EC_CA_EED_03_PM_08_Dublin\CA_EED_2026_DUB_WK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neait-my.sharepoint.com/personal/alessandro_fiorini_enea_it/Documents/ENEA/WRK_ENEA_DUEE_SPS_MPE/ENEA_International/EU_EC_CA_EED/EC_CA_EED_03_PM_08_Dublin/CA_EED_Dublin_WK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artel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Documents\WRK_ENEA_DUEE_SPS_MPE\ENEA_RAEE\RAEE_2023\RAEE_2023_CAP_03\RAEE_2023_WK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neait-my.sharepoint.com/personal/alessandro_fiorini_enea_it/Documents/ENEA/WRK_ENEA_DUEE_SPS_MPE/ENEA_International/EU_EC_CA_EED/EC_CA_EED_03_PM_08_Dublin/CA_EED_2026_DUB_WK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neait-my.sharepoint.com/personal/alessandro_fiorini_enea_it/Documents/ENEA/WRK_ENEA_DUEE_SPS_MPE/ENEA_RAEE/RAEE_2025/RAEE_2025_Evento/RAEE_2025_PRESENTAZIONE/RAEE_2025_Presentazione_WKF_0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ss\OneDrive%20-%20enea.it\ENEA\WRK_ENEA_DUEE_SPS_MPE\ENEA_RAEE\RAEE_2025\RAEE_2025_Evento\RAEE_2025_PRESENTAZIONE\RAEE_2025_Presentazione_WKF_0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neait-my.sharepoint.com/personal/alessandro_fiorini_enea_it/Documents/ENEA/WRK_ENEA_DUEE_SPS_MPE/ENEA_International/EU_EC_EEFC_EE_Financing_Coalition/EEFIC_MISS_MI_ABI_20260401/ABI_MI_2026_ENEA_WK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91139076919547"/>
          <c:y val="7.25651843068294E-2"/>
          <c:w val="0.70441727354245054"/>
          <c:h val="0.75121612058000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Industria!$E$56</c:f>
              <c:strCache>
                <c:ptCount val="1"/>
                <c:pt idx="0">
                  <c:v>Indice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154.2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B80-45DB-BDD4-8AC8134B0A6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166.1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B80-45DB-BDD4-8AC8134B0A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185.4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B80-45DB-BDD4-8AC8134B0A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197.7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B80-45DB-BDD4-8AC8134B0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Industria!$D$57:$D$60</c:f>
              <c:numCache>
                <c:formatCode>General</c:formatCode>
                <c:ptCount val="4"/>
                <c:pt idx="0">
                  <c:v>2035</c:v>
                </c:pt>
                <c:pt idx="1">
                  <c:v>2030</c:v>
                </c:pt>
                <c:pt idx="2">
                  <c:v>2023</c:v>
                </c:pt>
                <c:pt idx="3">
                  <c:v>2020</c:v>
                </c:pt>
              </c:numCache>
            </c:numRef>
          </c:cat>
          <c:val>
            <c:numRef>
              <c:f>Industria!$E$57:$E$60</c:f>
              <c:numCache>
                <c:formatCode>General</c:formatCode>
                <c:ptCount val="4"/>
                <c:pt idx="0">
                  <c:v>154.19999999999999</c:v>
                </c:pt>
                <c:pt idx="1">
                  <c:v>166.1</c:v>
                </c:pt>
                <c:pt idx="2">
                  <c:v>185.4</c:v>
                </c:pt>
                <c:pt idx="3">
                  <c:v>197.7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0-45DB-BDD4-8AC8134B0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1"/>
        <c:axId val="2037679264"/>
        <c:axId val="2037680096"/>
      </c:barChart>
      <c:lineChart>
        <c:grouping val="stacked"/>
        <c:varyColors val="0"/>
        <c:ser>
          <c:idx val="1"/>
          <c:order val="1"/>
          <c:tx>
            <c:strRef>
              <c:f>Industria!$F$56</c:f>
              <c:strCache>
                <c:ptCount val="1"/>
                <c:pt idx="0">
                  <c:v>Riduzione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Industria!$D$57:$D$60</c:f>
              <c:numCache>
                <c:formatCode>General</c:formatCode>
                <c:ptCount val="4"/>
                <c:pt idx="0">
                  <c:v>2035</c:v>
                </c:pt>
                <c:pt idx="1">
                  <c:v>2030</c:v>
                </c:pt>
                <c:pt idx="2">
                  <c:v>2023</c:v>
                </c:pt>
                <c:pt idx="3">
                  <c:v>2020</c:v>
                </c:pt>
              </c:numCache>
            </c:numRef>
          </c:cat>
          <c:val>
            <c:numRef>
              <c:f>Industria!$F$57:$F$60</c:f>
              <c:numCache>
                <c:formatCode>0%</c:formatCode>
                <c:ptCount val="4"/>
                <c:pt idx="0">
                  <c:v>0.22</c:v>
                </c:pt>
                <c:pt idx="1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80-45DB-BDD4-8AC8134B0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085024"/>
        <c:axId val="119079616"/>
      </c:lineChart>
      <c:catAx>
        <c:axId val="203767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7680096"/>
        <c:crosses val="autoZero"/>
        <c:auto val="1"/>
        <c:lblAlgn val="ctr"/>
        <c:lblOffset val="100"/>
        <c:noMultiLvlLbl val="0"/>
      </c:catAx>
      <c:valAx>
        <c:axId val="2037680096"/>
        <c:scaling>
          <c:orientation val="minMax"/>
          <c:max val="2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37679264"/>
        <c:crosses val="autoZero"/>
        <c:crossBetween val="between"/>
      </c:valAx>
      <c:valAx>
        <c:axId val="119079616"/>
        <c:scaling>
          <c:orientation val="minMax"/>
          <c:max val="0.28000000000000003"/>
        </c:scaling>
        <c:delete val="1"/>
        <c:axPos val="r"/>
        <c:numFmt formatCode="0%" sourceLinked="1"/>
        <c:majorTickMark val="out"/>
        <c:minorTickMark val="none"/>
        <c:tickLblPos val="nextTo"/>
        <c:crossAx val="119085024"/>
        <c:crosses val="max"/>
        <c:crossBetween val="between"/>
        <c:majorUnit val="7.0000000000000007E-2"/>
      </c:valAx>
      <c:catAx>
        <c:axId val="119085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079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73.4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97-41CB-BE58-377E4B028DF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Foglio2!$B$17:$D$17</c:f>
              <c:strCache>
                <c:ptCount val="3"/>
                <c:pt idx="0">
                  <c:v>at 2021</c:v>
                </c:pt>
                <c:pt idx="1">
                  <c:v>at 2026</c:v>
                </c:pt>
                <c:pt idx="2">
                  <c:v>at 2030</c:v>
                </c:pt>
              </c:strCache>
            </c:strRef>
          </c:cat>
          <c:val>
            <c:numRef>
              <c:f>Foglio2!$B$18:$D$18</c:f>
              <c:numCache>
                <c:formatCode>#,#00</c:formatCode>
                <c:ptCount val="3"/>
                <c:pt idx="0">
                  <c:v>1.416666666666667</c:v>
                </c:pt>
                <c:pt idx="1">
                  <c:v>29.320000000000014</c:v>
                </c:pt>
                <c:pt idx="2">
                  <c:v>73.386666666666684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5-4DBF-AAF9-3AC2293FD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66655023"/>
        <c:axId val="566647119"/>
      </c:barChart>
      <c:catAx>
        <c:axId val="566655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6647119"/>
        <c:crosses val="autoZero"/>
        <c:auto val="1"/>
        <c:lblAlgn val="ctr"/>
        <c:lblOffset val="100"/>
        <c:noMultiLvlLbl val="0"/>
      </c:catAx>
      <c:valAx>
        <c:axId val="5666471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66655023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Foglio1!$O$8</c:f>
              <c:strCache>
                <c:ptCount val="1"/>
                <c:pt idx="0">
                  <c:v>Total residential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Foglio1!$O$18</c:f>
              <c:numCache>
                <c:formatCode>General</c:formatCode>
                <c:ptCount val="1"/>
                <c:pt idx="0">
                  <c:v>0.72693478625452013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4-40CB-9364-A649A48F2CBC}"/>
            </c:ext>
          </c:extLst>
        </c:ser>
        <c:ser>
          <c:idx val="1"/>
          <c:order val="1"/>
          <c:tx>
            <c:strRef>
              <c:f>Foglio1!$P$8</c:f>
              <c:strCache>
                <c:ptCount val="1"/>
                <c:pt idx="0">
                  <c:v>Social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Foglio1!$P$18</c:f>
              <c:numCache>
                <c:formatCode>General</c:formatCode>
                <c:ptCount val="1"/>
                <c:pt idx="0">
                  <c:v>0.56081403550265874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4-40CB-9364-A649A48F2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59"/>
        <c:axId val="1140720223"/>
        <c:axId val="1140722303"/>
      </c:barChart>
      <c:catAx>
        <c:axId val="11407202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0722303"/>
        <c:crosses val="autoZero"/>
        <c:auto val="1"/>
        <c:lblAlgn val="ctr"/>
        <c:lblOffset val="100"/>
        <c:noMultiLvlLbl val="0"/>
      </c:catAx>
      <c:valAx>
        <c:axId val="114072230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rgbClr val="00488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0720223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9409667541557303"/>
          <c:w val="0.96922261021935474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rgbClr val="004884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 b="1">
          <a:solidFill>
            <a:srgbClr val="004884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75015455586484E-2"/>
          <c:y val="0.12363009098006537"/>
          <c:w val="0.85227774343203"/>
          <c:h val="0.604383708863790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Foglio1!$O$8:$R$8</c:f>
              <c:numCache>
                <c:formatCode>0%</c:formatCode>
                <c:ptCount val="4"/>
                <c:pt idx="0">
                  <c:v>0.16</c:v>
                </c:pt>
                <c:pt idx="1">
                  <c:v>0.19</c:v>
                </c:pt>
                <c:pt idx="2">
                  <c:v>0.52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6-4658-BC34-1AF726D97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51"/>
        <c:axId val="1952961744"/>
        <c:axId val="1952954672"/>
      </c:barChart>
      <c:catAx>
        <c:axId val="1952961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1952954672"/>
        <c:crosses val="autoZero"/>
        <c:auto val="1"/>
        <c:lblAlgn val="ctr"/>
        <c:lblOffset val="100"/>
        <c:noMultiLvlLbl val="0"/>
      </c:catAx>
      <c:valAx>
        <c:axId val="1952954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5296174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3476933915979E-2"/>
          <c:y val="5.1981987218161441E-2"/>
          <c:w val="0.85919304613216807"/>
          <c:h val="0.899501491378221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FB-4349-BB7F-614D5F84B79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FB-4349-BB7F-614D5F84B79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FB-4349-BB7F-614D5F84B79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DFB-4349-BB7F-614D5F84B79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DFB-4349-BB7F-614D5F84B79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DFB-4349-BB7F-614D5F84B79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DFB-4349-BB7F-614D5F84B79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DFB-4349-BB7F-614D5F84B79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DFB-4349-BB7F-614D5F84B79B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Foglio3!$C$3:$C$15</c:f>
              <c:strCache>
                <c:ptCount val="13"/>
                <c:pt idx="0">
                  <c:v>Mobilità sostenibile</c:v>
                </c:pt>
                <c:pt idx="1">
                  <c:v>Requisiti minimi</c:v>
                </c:pt>
                <c:pt idx="2">
                  <c:v>PA</c:v>
                </c:pt>
                <c:pt idx="3">
                  <c:v>Fondo Kyoto</c:v>
                </c:pt>
                <c:pt idx="4">
                  <c:v>PNRR</c:v>
                </c:pt>
                <c:pt idx="5">
                  <c:v>Piano Informazione e Formazione</c:v>
                </c:pt>
                <c:pt idx="6">
                  <c:v>Politica di Coesione (FSI)</c:v>
                </c:pt>
                <c:pt idx="7">
                  <c:v>PREPA(C)</c:v>
                </c:pt>
                <c:pt idx="8">
                  <c:v>Piano Transizione 4.0</c:v>
                </c:pt>
                <c:pt idx="9">
                  <c:v>Fondo Nazionale Efficienza Energetica</c:v>
                </c:pt>
                <c:pt idx="10">
                  <c:v>Conto Termico</c:v>
                </c:pt>
                <c:pt idx="11">
                  <c:v>Detrazioni fiscali</c:v>
                </c:pt>
                <c:pt idx="12">
                  <c:v>Certificati Bianchi</c:v>
                </c:pt>
              </c:strCache>
            </c:strRef>
          </c:cat>
          <c:val>
            <c:numRef>
              <c:f>Foglio3!$D$3:$D$15</c:f>
              <c:numCache>
                <c:formatCode>General</c:formatCode>
                <c:ptCount val="13"/>
                <c:pt idx="0">
                  <c:v>7.5300000000000011</c:v>
                </c:pt>
                <c:pt idx="1">
                  <c:v>3.67</c:v>
                </c:pt>
                <c:pt idx="2">
                  <c:v>1.1999999999999997</c:v>
                </c:pt>
                <c:pt idx="3">
                  <c:v>4.16</c:v>
                </c:pt>
                <c:pt idx="4">
                  <c:v>0.4</c:v>
                </c:pt>
                <c:pt idx="5">
                  <c:v>1.66</c:v>
                </c:pt>
                <c:pt idx="6" formatCode="0.00">
                  <c:v>6.6666666666666666E-2</c:v>
                </c:pt>
                <c:pt idx="7">
                  <c:v>0.54</c:v>
                </c:pt>
                <c:pt idx="8">
                  <c:v>6.6400000000000006</c:v>
                </c:pt>
                <c:pt idx="9">
                  <c:v>0.71</c:v>
                </c:pt>
                <c:pt idx="10">
                  <c:v>4.8099999999999996</c:v>
                </c:pt>
                <c:pt idx="11">
                  <c:v>32.49</c:v>
                </c:pt>
                <c:pt idx="12">
                  <c:v>9.509999999999998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DFB-4349-BB7F-614D5F84B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5"/>
        <c:axId val="1530049407"/>
        <c:axId val="1760799295"/>
      </c:barChart>
      <c:catAx>
        <c:axId val="15300494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0799295"/>
        <c:crosses val="autoZero"/>
        <c:auto val="1"/>
        <c:lblAlgn val="ctr"/>
        <c:lblOffset val="100"/>
        <c:noMultiLvlLbl val="0"/>
      </c:catAx>
      <c:valAx>
        <c:axId val="176079929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30049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3476933915979E-2"/>
          <c:y val="5.1981987218161441E-2"/>
          <c:w val="0.85919304613216807"/>
          <c:h val="0.899501491378221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8D-408B-A893-982BC8ABA5E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8D-408B-A893-982BC8ABA5E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8D-408B-A893-982BC8ABA5E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E8D-408B-A893-982BC8ABA5E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E8D-408B-A893-982BC8ABA5E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E8D-408B-A893-982BC8ABA5E7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E8D-408B-A893-982BC8ABA5E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E8D-408B-A893-982BC8ABA5E7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E8D-408B-A893-982BC8ABA5E7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'Foglio3 (2)'!$C$3:$C$15</c:f>
              <c:strCache>
                <c:ptCount val="13"/>
                <c:pt idx="0">
                  <c:v>Mobilità sostenibile</c:v>
                </c:pt>
                <c:pt idx="1">
                  <c:v>Requisiti minimi</c:v>
                </c:pt>
                <c:pt idx="2">
                  <c:v>PA</c:v>
                </c:pt>
                <c:pt idx="3">
                  <c:v>Fondo Kyoto</c:v>
                </c:pt>
                <c:pt idx="4">
                  <c:v>PNRR</c:v>
                </c:pt>
                <c:pt idx="5">
                  <c:v>Piano Informazione e Formazione</c:v>
                </c:pt>
                <c:pt idx="6">
                  <c:v>Politica di Coesione (FSI)</c:v>
                </c:pt>
                <c:pt idx="7">
                  <c:v>PREPA(C)</c:v>
                </c:pt>
                <c:pt idx="8">
                  <c:v>Piano Transizione 4.0</c:v>
                </c:pt>
                <c:pt idx="9">
                  <c:v>Fondo Nazionale Efficienza Energetica</c:v>
                </c:pt>
                <c:pt idx="10">
                  <c:v>Conto Termico</c:v>
                </c:pt>
                <c:pt idx="11">
                  <c:v>Detrazioni fiscali</c:v>
                </c:pt>
                <c:pt idx="12">
                  <c:v>Certificati Bianchi</c:v>
                </c:pt>
              </c:strCache>
            </c:strRef>
          </c:cat>
          <c:val>
            <c:numRef>
              <c:f>'Foglio3 (2)'!$D$3:$D$15</c:f>
              <c:numCache>
                <c:formatCode>General</c:formatCode>
                <c:ptCount val="13"/>
                <c:pt idx="0">
                  <c:v>0.43</c:v>
                </c:pt>
                <c:pt idx="4">
                  <c:v>0</c:v>
                </c:pt>
                <c:pt idx="5">
                  <c:v>0.1</c:v>
                </c:pt>
                <c:pt idx="6" formatCode="0.00">
                  <c:v>3.5999999999999997E-2</c:v>
                </c:pt>
                <c:pt idx="8">
                  <c:v>0.28000000000000003</c:v>
                </c:pt>
                <c:pt idx="9">
                  <c:v>0.01</c:v>
                </c:pt>
                <c:pt idx="10">
                  <c:v>0.34499999999999997</c:v>
                </c:pt>
                <c:pt idx="11">
                  <c:v>2.48</c:v>
                </c:pt>
                <c:pt idx="12">
                  <c:v>0.71499999999999997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E8D-408B-A893-982BC8ABA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5"/>
        <c:axId val="1530049407"/>
        <c:axId val="1760799295"/>
      </c:barChart>
      <c:catAx>
        <c:axId val="15300494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0799295"/>
        <c:crosses val="autoZero"/>
        <c:auto val="1"/>
        <c:lblAlgn val="ctr"/>
        <c:lblOffset val="100"/>
        <c:noMultiLvlLbl val="0"/>
      </c:catAx>
      <c:valAx>
        <c:axId val="1760799295"/>
        <c:scaling>
          <c:orientation val="minMax"/>
          <c:max val="4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30049407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174444851560836"/>
          <c:y val="0.17171296296296296"/>
          <c:w val="0.30685917617735797"/>
          <c:h val="0.62504482848074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1,470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0F4-491A-A0DA-64AA34CC70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1,800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0F4-491A-A0DA-64AA34CC7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Foglio1!$C$7:$C$12</c:f>
              <c:strCache>
                <c:ptCount val="6"/>
                <c:pt idx="0">
                  <c:v>Domestic Energy Tutor</c:v>
                </c:pt>
                <c:pt idx="1">
                  <c:v>Energy income</c:v>
                </c:pt>
                <c:pt idx="2">
                  <c:v>ESCo Card</c:v>
                </c:pt>
                <c:pt idx="3">
                  <c:v>Vulnerable Micro-enterprises</c:v>
                </c:pt>
                <c:pt idx="4">
                  <c:v>Social housing (EPC: F, G)</c:v>
                </c:pt>
                <c:pt idx="5">
                  <c:v>Vulnerable households (owners)</c:v>
                </c:pt>
              </c:strCache>
            </c:strRef>
          </c:cat>
          <c:val>
            <c:numRef>
              <c:f>Foglio1!$D$7:$D$12</c:f>
              <c:numCache>
                <c:formatCode>General</c:formatCode>
                <c:ptCount val="6"/>
                <c:pt idx="0">
                  <c:v>120000000</c:v>
                </c:pt>
                <c:pt idx="1">
                  <c:v>450000000</c:v>
                </c:pt>
                <c:pt idx="2">
                  <c:v>630000000</c:v>
                </c:pt>
                <c:pt idx="3">
                  <c:v>700000000</c:v>
                </c:pt>
                <c:pt idx="4">
                  <c:v>1470000000</c:v>
                </c:pt>
                <c:pt idx="5">
                  <c:v>1800000000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5-421D-A1C8-14F3DA2E3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100"/>
        <c:axId val="1902158960"/>
        <c:axId val="1902184880"/>
      </c:barChart>
      <c:catAx>
        <c:axId val="190215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488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2184880"/>
        <c:crosses val="autoZero"/>
        <c:auto val="1"/>
        <c:lblAlgn val="ctr"/>
        <c:lblOffset val="100"/>
        <c:noMultiLvlLbl val="0"/>
      </c:catAx>
      <c:valAx>
        <c:axId val="1902184880"/>
        <c:scaling>
          <c:orientation val="minMax"/>
          <c:max val="35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488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2158960"/>
        <c:crosses val="autoZero"/>
        <c:crossBetween val="between"/>
        <c:majorUnit val="1750000000"/>
        <c:dispUnits>
          <c:builtInUnit val="millions"/>
          <c:dispUnitsLbl>
            <c:layout>
              <c:manualLayout>
                <c:xMode val="edge"/>
                <c:yMode val="edge"/>
                <c:x val="0.70416721116029957"/>
                <c:y val="0.9044675596310281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4884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it-IT" dirty="0"/>
                    <a:t>EUR Mi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4884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4884"/>
          </a:solidFill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6024116432887"/>
          <c:y val="0.1717133150924027"/>
          <c:w val="0.34625173496882761"/>
          <c:h val="0.277635539042294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39346134263884"/>
                  <c:y val="-2.8576199508999538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3,200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31-45A9-9643-C34DCEDD80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4884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Foglio1!$W$4</c:f>
              <c:strCache>
                <c:ptCount val="1"/>
                <c:pt idx="0">
                  <c:v>Social housing (EPC: F, G)</c:v>
                </c:pt>
              </c:strCache>
            </c:strRef>
          </c:cat>
          <c:val>
            <c:numRef>
              <c:f>Foglio1!$X$4</c:f>
              <c:numCache>
                <c:formatCode>General</c:formatCode>
                <c:ptCount val="1"/>
                <c:pt idx="0">
                  <c:v>3200000000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1-45A9-9643-C34DCEDD8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902158960"/>
        <c:axId val="1902184880"/>
      </c:barChart>
      <c:catAx>
        <c:axId val="1902158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2184880"/>
        <c:crosses val="autoZero"/>
        <c:auto val="1"/>
        <c:lblAlgn val="ctr"/>
        <c:lblOffset val="100"/>
        <c:noMultiLvlLbl val="0"/>
      </c:catAx>
      <c:valAx>
        <c:axId val="1902184880"/>
        <c:scaling>
          <c:orientation val="minMax"/>
          <c:max val="35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rgbClr val="004884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4884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2158960"/>
        <c:crosses val="autoZero"/>
        <c:crossBetween val="between"/>
        <c:majorUnit val="1750000000"/>
        <c:dispUnits>
          <c:builtInUnit val="millions"/>
          <c:dispUnitsLbl>
            <c:layout>
              <c:manualLayout>
                <c:xMode val="edge"/>
                <c:yMode val="edge"/>
                <c:x val="0.68994136991791088"/>
                <c:y val="0.81918850347189487"/>
              </c:manualLayout>
            </c:layout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004884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it-IT" dirty="0"/>
                    <a:t>EUR Mi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4884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004884"/>
          </a:solidFill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65976810177525"/>
          <c:y val="5.0925925925925923E-2"/>
          <c:w val="0.79636926379319817"/>
          <c:h val="0.702183581219014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Foglio2!$C$2</c:f>
              <c:strCache>
                <c:ptCount val="1"/>
                <c:pt idx="0">
                  <c:v>Incentivised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Foglio2!$A$3:$A$29</c:f>
              <c:numCache>
                <c:formatCode>General</c:formatCod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Foglio2!$C$3:$C$29</c:f>
              <c:numCache>
                <c:formatCode>#,##0</c:formatCode>
                <c:ptCount val="27"/>
                <c:pt idx="0">
                  <c:v>3385</c:v>
                </c:pt>
                <c:pt idx="1">
                  <c:v>3590</c:v>
                </c:pt>
                <c:pt idx="2">
                  <c:v>4392</c:v>
                </c:pt>
                <c:pt idx="3">
                  <c:v>5119</c:v>
                </c:pt>
                <c:pt idx="4">
                  <c:v>5750</c:v>
                </c:pt>
                <c:pt idx="5">
                  <c:v>5666</c:v>
                </c:pt>
                <c:pt idx="6">
                  <c:v>4888</c:v>
                </c:pt>
                <c:pt idx="7">
                  <c:v>6848</c:v>
                </c:pt>
                <c:pt idx="8">
                  <c:v>6313</c:v>
                </c:pt>
                <c:pt idx="9">
                  <c:v>9391</c:v>
                </c:pt>
                <c:pt idx="10">
                  <c:v>10865</c:v>
                </c:pt>
                <c:pt idx="11">
                  <c:v>10633</c:v>
                </c:pt>
                <c:pt idx="12">
                  <c:v>13416</c:v>
                </c:pt>
                <c:pt idx="13">
                  <c:v>16716</c:v>
                </c:pt>
                <c:pt idx="14">
                  <c:v>19209</c:v>
                </c:pt>
                <c:pt idx="15">
                  <c:v>27957</c:v>
                </c:pt>
                <c:pt idx="16">
                  <c:v>28457</c:v>
                </c:pt>
                <c:pt idx="17">
                  <c:v>25147</c:v>
                </c:pt>
                <c:pt idx="18">
                  <c:v>28243</c:v>
                </c:pt>
                <c:pt idx="19">
                  <c:v>28106</c:v>
                </c:pt>
                <c:pt idx="20">
                  <c:v>28487</c:v>
                </c:pt>
                <c:pt idx="21">
                  <c:v>28762</c:v>
                </c:pt>
                <c:pt idx="22">
                  <c:v>31000</c:v>
                </c:pt>
                <c:pt idx="23">
                  <c:v>59500</c:v>
                </c:pt>
                <c:pt idx="24">
                  <c:v>87700</c:v>
                </c:pt>
                <c:pt idx="25">
                  <c:v>74200</c:v>
                </c:pt>
                <c:pt idx="26" formatCode="General">
                  <c:v>46900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1-47DD-BC00-51AA5D3147EA}"/>
            </c:ext>
          </c:extLst>
        </c:ser>
        <c:ser>
          <c:idx val="1"/>
          <c:order val="1"/>
          <c:tx>
            <c:strRef>
              <c:f>Foglio2!$D$2</c:f>
              <c:strCache>
                <c:ptCount val="1"/>
                <c:pt idx="0">
                  <c:v>Not incentivised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Foglio2!$A$3:$A$29</c:f>
              <c:numCache>
                <c:formatCode>General</c:formatCod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Foglio2!$D$3:$D$29</c:f>
              <c:numCache>
                <c:formatCode>#,##0</c:formatCode>
                <c:ptCount val="27"/>
                <c:pt idx="0">
                  <c:v>22837</c:v>
                </c:pt>
                <c:pt idx="1">
                  <c:v>25211</c:v>
                </c:pt>
                <c:pt idx="2">
                  <c:v>27548</c:v>
                </c:pt>
                <c:pt idx="3">
                  <c:v>27550</c:v>
                </c:pt>
                <c:pt idx="4">
                  <c:v>27069</c:v>
                </c:pt>
                <c:pt idx="5">
                  <c:v>27749</c:v>
                </c:pt>
                <c:pt idx="6">
                  <c:v>29803</c:v>
                </c:pt>
                <c:pt idx="7">
                  <c:v>29243</c:v>
                </c:pt>
                <c:pt idx="8">
                  <c:v>31866</c:v>
                </c:pt>
                <c:pt idx="9">
                  <c:v>30675</c:v>
                </c:pt>
                <c:pt idx="10">
                  <c:v>29835</c:v>
                </c:pt>
                <c:pt idx="11">
                  <c:v>30568</c:v>
                </c:pt>
                <c:pt idx="12">
                  <c:v>29956</c:v>
                </c:pt>
                <c:pt idx="13">
                  <c:v>28750</c:v>
                </c:pt>
                <c:pt idx="14">
                  <c:v>24687</c:v>
                </c:pt>
                <c:pt idx="15">
                  <c:v>17844</c:v>
                </c:pt>
                <c:pt idx="16">
                  <c:v>18785</c:v>
                </c:pt>
                <c:pt idx="17">
                  <c:v>22740</c:v>
                </c:pt>
                <c:pt idx="18">
                  <c:v>21957</c:v>
                </c:pt>
                <c:pt idx="19">
                  <c:v>23227</c:v>
                </c:pt>
                <c:pt idx="20">
                  <c:v>24407</c:v>
                </c:pt>
                <c:pt idx="21">
                  <c:v>25161</c:v>
                </c:pt>
                <c:pt idx="22">
                  <c:v>20500</c:v>
                </c:pt>
                <c:pt idx="23">
                  <c:v>22600</c:v>
                </c:pt>
                <c:pt idx="24">
                  <c:v>30800</c:v>
                </c:pt>
                <c:pt idx="25">
                  <c:v>33400</c:v>
                </c:pt>
                <c:pt idx="26">
                  <c:v>52700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1-47DD-BC00-51AA5D314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91565935"/>
        <c:axId val="791572655"/>
      </c:barChart>
      <c:lineChart>
        <c:grouping val="standard"/>
        <c:varyColors val="0"/>
        <c:ser>
          <c:idx val="2"/>
          <c:order val="2"/>
          <c:tx>
            <c:strRef>
              <c:f>Foglio2!$E$2</c:f>
              <c:strCache>
                <c:ptCount val="1"/>
                <c:pt idx="0">
                  <c:v>Incentivised (%)</c:v>
                </c:pt>
              </c:strCache>
            </c:strRef>
          </c:tx>
          <c:spPr>
            <a:ln w="952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19050">
                <a:solidFill>
                  <a:srgbClr val="002060"/>
                </a:solidFill>
              </a:ln>
              <a:effectLst/>
            </c:spPr>
          </c:marker>
          <c:cat>
            <c:numRef>
              <c:f>Foglio2!$A$3:$A$29</c:f>
              <c:numCache>
                <c:formatCode>General</c:formatCode>
                <c:ptCount val="2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</c:numCache>
            </c:numRef>
          </c:cat>
          <c:val>
            <c:numRef>
              <c:f>Foglio2!$E$3:$E$29</c:f>
              <c:numCache>
                <c:formatCode>General</c:formatCode>
                <c:ptCount val="27"/>
                <c:pt idx="0">
                  <c:v>0.129</c:v>
                </c:pt>
                <c:pt idx="1">
                  <c:v>0.125</c:v>
                </c:pt>
                <c:pt idx="2">
                  <c:v>0.13700000000000001</c:v>
                </c:pt>
                <c:pt idx="3">
                  <c:v>0.157</c:v>
                </c:pt>
                <c:pt idx="4">
                  <c:v>0.17499999999999999</c:v>
                </c:pt>
                <c:pt idx="5">
                  <c:v>0.17</c:v>
                </c:pt>
                <c:pt idx="6">
                  <c:v>0.14099999999999999</c:v>
                </c:pt>
                <c:pt idx="7">
                  <c:v>0.19</c:v>
                </c:pt>
                <c:pt idx="8">
                  <c:v>0.16500000000000001</c:v>
                </c:pt>
                <c:pt idx="9">
                  <c:v>0.23400000000000001</c:v>
                </c:pt>
                <c:pt idx="10">
                  <c:v>0.26700000000000002</c:v>
                </c:pt>
                <c:pt idx="11">
                  <c:v>0.25800000000000001</c:v>
                </c:pt>
                <c:pt idx="12">
                  <c:v>0.309</c:v>
                </c:pt>
                <c:pt idx="13">
                  <c:v>0.36799999999999999</c:v>
                </c:pt>
                <c:pt idx="14">
                  <c:v>0.438</c:v>
                </c:pt>
                <c:pt idx="15">
                  <c:v>0.61</c:v>
                </c:pt>
                <c:pt idx="16">
                  <c:v>0.60199999999999998</c:v>
                </c:pt>
                <c:pt idx="17">
                  <c:v>0.52500000000000002</c:v>
                </c:pt>
                <c:pt idx="18">
                  <c:v>0.56299999999999994</c:v>
                </c:pt>
                <c:pt idx="19">
                  <c:v>0.54800000000000004</c:v>
                </c:pt>
                <c:pt idx="20">
                  <c:v>0.53900000000000003</c:v>
                </c:pt>
                <c:pt idx="21">
                  <c:v>0.53100000000000003</c:v>
                </c:pt>
                <c:pt idx="22" formatCode="0.000">
                  <c:v>0.60194174757281549</c:v>
                </c:pt>
                <c:pt idx="23" formatCode="0.000">
                  <c:v>0.72472594397076739</c:v>
                </c:pt>
                <c:pt idx="24" formatCode="0.000">
                  <c:v>0.74008438818565403</c:v>
                </c:pt>
                <c:pt idx="25" formatCode="0.000">
                  <c:v>0.68959107806691455</c:v>
                </c:pt>
                <c:pt idx="26" formatCode="0.000">
                  <c:v>0.47088353413654621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31-47DD-BC00-51AA5D314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1596655"/>
        <c:axId val="791595695"/>
      </c:lineChart>
      <c:catAx>
        <c:axId val="791565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572655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791572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565935"/>
        <c:crosses val="autoZero"/>
        <c:crossBetween val="between"/>
        <c:majorUnit val="20000"/>
        <c:dispUnits>
          <c:builtInUnit val="thousands"/>
          <c:dispUnitsLbl>
            <c:layout>
              <c:manualLayout>
                <c:xMode val="edge"/>
                <c:yMode val="edge"/>
                <c:x val="3.2035820446040691E-3"/>
                <c:y val="5.092587221700929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it-IT"/>
                    <a:t>EUR billion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</c:dispUnitsLbl>
        </c:dispUnits>
      </c:valAx>
      <c:valAx>
        <c:axId val="791595695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1596655"/>
        <c:crosses val="max"/>
        <c:crossBetween val="between"/>
        <c:majorUnit val="0.2"/>
      </c:valAx>
      <c:catAx>
        <c:axId val="7915966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159569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573410164462854E-2"/>
          <c:y val="0.92187445319335082"/>
          <c:w val="0.9732000197980047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 b="1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30/03/2026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89270-36C3-98BA-5205-EA3F32F4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6A740A2-A57E-56BA-B35D-D3C096C14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520ACE-CBFA-8211-E4F0-45B802F75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50D4E2-B24B-B794-E064-55F00CBA4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998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89270-36C3-98BA-5205-EA3F32F4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6A740A2-A57E-56BA-B35D-D3C096C14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9520ACE-CBFA-8211-E4F0-45B802F75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50D4E2-B24B-B794-E064-55F00CBA4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058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2482-F0CA-DBF7-3B86-62D91C276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FF1DE7D-272C-B3BF-BD99-BB3BEA9DD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6838337-896E-3120-F07F-3F3B7FA75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5B1763-C4CD-E664-6784-DF76E4FC6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90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73756-1C22-9C4A-D648-B9C3439E7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982EA5E-BE8E-6493-7BB6-5EB452057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E958FE-EC3A-DBEC-18BB-EB915AB03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CA77199-BD68-D64F-B415-DFB769F5D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875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77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EB9B1-00A5-1AB0-1CE3-8A01BA486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29A1A13-C9F5-C8AB-23FE-4A02B89C1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10AA614-EC7A-C043-8CFC-AC7F1E0B9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27362C-071A-6F80-D94E-D737DC385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11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68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53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DB15-7558-4B58-5703-9762EB7EA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4A9B693-0E2A-FD75-08FE-3360D9DDD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1306868-EA54-97EE-F3C2-1C320E620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E78187-2DA8-269D-2B98-C5C6F7A15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67DBE-D3BB-F74E-84C1-4CEDFE4037F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7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Sottotitolo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 Dipartimento/Unità – </a:t>
            </a:r>
            <a:r>
              <a:rPr lang="it-IT" dirty="0" err="1"/>
              <a:t>Arial</a:t>
            </a:r>
            <a:r>
              <a:rPr lang="it-IT" dirty="0"/>
              <a:t>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8" name="Immagine 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983E6DC-606D-0C26-DB7F-44DAC37329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12" y="235689"/>
            <a:ext cx="4683840" cy="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803435"/>
            <a:ext cx="8228898" cy="3818479"/>
          </a:xfrm>
        </p:spPr>
        <p:txBody>
          <a:bodyPr/>
          <a:lstStyle/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524F68-CBB2-6437-42A9-0586D222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7786"/>
            <a:ext cx="9144000" cy="4140200"/>
          </a:xfrm>
          <a:prstGeom prst="rect">
            <a:avLst/>
          </a:prstGeom>
        </p:spPr>
      </p:pic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6B25EB4D-10DF-1DC0-73A7-89CF9FA4E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7984" y="2133964"/>
            <a:ext cx="4176464" cy="1991749"/>
          </a:xfrm>
        </p:spPr>
        <p:txBody>
          <a:bodyPr/>
          <a:lstStyle>
            <a:lvl1pPr marL="0" indent="0">
              <a:buNone/>
              <a:defRPr sz="32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CCC3466-B106-9B05-65C8-807650CA4031}"/>
              </a:ext>
            </a:extLst>
          </p:cNvPr>
          <p:cNvSpPr txBox="1"/>
          <p:nvPr userDrawn="1"/>
        </p:nvSpPr>
        <p:spPr>
          <a:xfrm>
            <a:off x="395536" y="4803998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0" dirty="0">
                <a:solidFill>
                  <a:srgbClr val="46C6F3"/>
                </a:solidFill>
                <a:latin typeface="EC Square Sans Pro" panose="020B0506040000020004" pitchFamily="34" charset="0"/>
              </a:rPr>
              <a:t>European Energy Efficiency Financing Coalition</a:t>
            </a:r>
            <a:endParaRPr lang="en-IE" sz="1100" b="0" dirty="0">
              <a:solidFill>
                <a:srgbClr val="46C6F3"/>
              </a:solidFill>
              <a:effectLst/>
              <a:latin typeface="EC Square Sans Pro" panose="020B05060400000200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Grafik 4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367766B8-0BF7-3303-FC77-2EA70EFBEE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4" y="195486"/>
            <a:ext cx="2011680" cy="548640"/>
          </a:xfrm>
          <a:prstGeom prst="rect">
            <a:avLst/>
          </a:prstGeom>
        </p:spPr>
      </p:pic>
      <p:pic>
        <p:nvPicPr>
          <p:cNvPr id="1026" name="Picture 2" descr="Ein Bild, das Schrift, Text, weiß, Screenshot enthält.&#10;&#10;KI-generierte Inhalte können fehlerhaft sein.">
            <a:extLst>
              <a:ext uri="{FF2B5EF4-FFF2-40B4-BE49-F238E27FC236}">
                <a16:creationId xmlns:a16="http://schemas.microsoft.com/office/drawing/2014/main" id="{92180B5C-61D4-D5C6-AE74-ED4FC1D98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198" y="267876"/>
            <a:ext cx="857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09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3" y="204788"/>
            <a:ext cx="3008313" cy="4389834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3" y="768549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0232"/>
            <a:ext cx="3008313" cy="438983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804731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16141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3717728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7833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3270043"/>
            <a:ext cx="7242444" cy="603647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e </a:t>
            </a:r>
          </a:p>
          <a:p>
            <a:pPr lvl="0"/>
            <a:r>
              <a:rPr lang="it-IT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Titolo della presentazione - luogo - data (piè pagina - vedi istruzioni per visualizzazione in tutta la presentazione)</a:t>
            </a:r>
            <a:endParaRPr lang="it-IT" dirty="0"/>
          </a:p>
        </p:txBody>
      </p:sp>
      <p:pic>
        <p:nvPicPr>
          <p:cNvPr id="8" name="Immagine 7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5B338308-C84A-393E-718A-0401A49D28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93037" y="4608652"/>
            <a:ext cx="1260000" cy="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  <p:sldLayoutId id="2147483664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svg"/><Relationship Id="rId2" Type="http://schemas.openxmlformats.org/officeDocument/2006/relationships/hyperlink" Target="https://energy.ec.europa.eu/topics/energy-efficiency/financing/european-energy-efficiency-financing-coalition_en?prefLang=it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chart" Target="../charts/chart4.xml"/><Relationship Id="rId7" Type="http://schemas.openxmlformats.org/officeDocument/2006/relationships/image" Target="../media/image12.svg"/><Relationship Id="rId12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5.svg"/><Relationship Id="rId5" Type="http://schemas.openxmlformats.org/officeDocument/2006/relationships/image" Target="../media/image10.svg"/><Relationship Id="rId10" Type="http://schemas.openxmlformats.org/officeDocument/2006/relationships/image" Target="../media/image14.svg"/><Relationship Id="rId4" Type="http://schemas.openxmlformats.org/officeDocument/2006/relationships/image" Target="../media/image9.svg"/><Relationship Id="rId9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chart" Target="../charts/chart8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60C678C-6028-D944-9493-ADB09EB84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5538" y="1455070"/>
            <a:ext cx="4928462" cy="1077218"/>
          </a:xfrm>
        </p:spPr>
        <p:txBody>
          <a:bodyPr/>
          <a:lstStyle/>
          <a:p>
            <a:r>
              <a:rPr lang="en-GB" dirty="0"/>
              <a:t>Policy and measures </a:t>
            </a:r>
          </a:p>
          <a:p>
            <a:pPr>
              <a:spcBef>
                <a:spcPts val="0"/>
              </a:spcBef>
            </a:pPr>
            <a:r>
              <a:rPr lang="en-GB" dirty="0"/>
              <a:t>for energy efficiency</a:t>
            </a:r>
            <a:endParaRPr lang="en-GB" noProof="0" dirty="0"/>
          </a:p>
        </p:txBody>
      </p:sp>
      <p:sp>
        <p:nvSpPr>
          <p:cNvPr id="5" name="Pladsholder til tekst 1">
            <a:extLst>
              <a:ext uri="{FF2B5EF4-FFF2-40B4-BE49-F238E27FC236}">
                <a16:creationId xmlns:a16="http://schemas.microsoft.com/office/drawing/2014/main" id="{4CFA9CBC-1381-83EA-8E5F-B948AC0A76F2}"/>
              </a:ext>
            </a:extLst>
          </p:cNvPr>
          <p:cNvSpPr txBox="1">
            <a:spLocks/>
          </p:cNvSpPr>
          <p:nvPr/>
        </p:nvSpPr>
        <p:spPr>
          <a:xfrm>
            <a:off x="4254286" y="2788451"/>
            <a:ext cx="4681177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0" dirty="0"/>
              <a:t>Sizing the investment potential </a:t>
            </a:r>
          </a:p>
          <a:p>
            <a:r>
              <a:rPr lang="en-GB" sz="2000" b="0" dirty="0"/>
              <a:t>in the residential sector</a:t>
            </a:r>
          </a:p>
        </p:txBody>
      </p:sp>
      <p:sp>
        <p:nvSpPr>
          <p:cNvPr id="6" name="Pladsholder til tekst 1">
            <a:extLst>
              <a:ext uri="{FF2B5EF4-FFF2-40B4-BE49-F238E27FC236}">
                <a16:creationId xmlns:a16="http://schemas.microsoft.com/office/drawing/2014/main" id="{756876EA-FCC7-0536-72CC-B086862CBF3F}"/>
              </a:ext>
            </a:extLst>
          </p:cNvPr>
          <p:cNvSpPr txBox="1">
            <a:spLocks/>
          </p:cNvSpPr>
          <p:nvPr/>
        </p:nvSpPr>
        <p:spPr>
          <a:xfrm>
            <a:off x="4254283" y="4017491"/>
            <a:ext cx="472698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Credito al Credito 2026, Panel B4, 1 Aprile 2026</a:t>
            </a:r>
          </a:p>
        </p:txBody>
      </p:sp>
      <p:sp>
        <p:nvSpPr>
          <p:cNvPr id="7" name="Pladsholder til tekst 1">
            <a:extLst>
              <a:ext uri="{FF2B5EF4-FFF2-40B4-BE49-F238E27FC236}">
                <a16:creationId xmlns:a16="http://schemas.microsoft.com/office/drawing/2014/main" id="{A607CE6B-F895-62C8-ED32-ED8F6CBFEC7B}"/>
              </a:ext>
            </a:extLst>
          </p:cNvPr>
          <p:cNvSpPr txBox="1">
            <a:spLocks/>
          </p:cNvSpPr>
          <p:nvPr/>
        </p:nvSpPr>
        <p:spPr>
          <a:xfrm>
            <a:off x="4254286" y="4356045"/>
            <a:ext cx="472698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Alessandro Fiorini, ENEA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E440908-CB8A-4519-D4CB-ACCCDAE0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463" y="227504"/>
            <a:ext cx="1476000" cy="5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3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CF970-D05D-C63A-8F69-3B71A7AA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0E0370E-D0BD-9C2F-EFEE-2D65326E6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F78B329-7E70-140D-616A-E85FF469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Active and planned measures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99D4B90-A43D-BCDE-F676-3140A0DF87A1}"/>
              </a:ext>
            </a:extLst>
          </p:cNvPr>
          <p:cNvSpPr txBox="1">
            <a:spLocks/>
          </p:cNvSpPr>
          <p:nvPr/>
        </p:nvSpPr>
        <p:spPr>
          <a:xfrm>
            <a:off x="133814" y="445723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How to unlock the investment potential of energy efficiency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03506" y="1294180"/>
            <a:ext cx="5042999" cy="2571753"/>
            <a:chOff x="3903637" y="1905568"/>
            <a:chExt cx="5042999" cy="2571753"/>
          </a:xfrm>
        </p:grpSpPr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3298C373-B6BF-EADD-5F1F-9C5EA76BA879}"/>
                </a:ext>
              </a:extLst>
            </p:cNvPr>
            <p:cNvCxnSpPr>
              <a:cxnSpLocks/>
            </p:cNvCxnSpPr>
            <p:nvPr/>
          </p:nvCxnSpPr>
          <p:spPr>
            <a:xfrm>
              <a:off x="7460577" y="3328517"/>
              <a:ext cx="90054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C293B512-D2D5-3E7C-2042-E77E7E77D2BE}"/>
                </a:ext>
              </a:extLst>
            </p:cNvPr>
            <p:cNvSpPr/>
            <p:nvPr/>
          </p:nvSpPr>
          <p:spPr>
            <a:xfrm>
              <a:off x="7655203" y="3165205"/>
              <a:ext cx="1291433" cy="308008"/>
            </a:xfrm>
            <a:prstGeom prst="rect">
              <a:avLst/>
            </a:prstGeom>
            <a:solidFill>
              <a:schemeClr val="bg1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noProof="0" dirty="0">
                  <a:solidFill>
                    <a:srgbClr val="004884"/>
                  </a:solidFill>
                </a:rPr>
                <a:t>WG: SMEs</a:t>
              </a:r>
            </a:p>
          </p:txBody>
        </p: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E428CBF6-C6D5-36B2-9030-96FAB571C8DF}"/>
                </a:ext>
              </a:extLst>
            </p:cNvPr>
            <p:cNvCxnSpPr/>
            <p:nvPr/>
          </p:nvCxnSpPr>
          <p:spPr>
            <a:xfrm>
              <a:off x="7260067" y="4085927"/>
              <a:ext cx="90054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5D35F67A-41F4-009F-88D1-719FD9D1E621}"/>
                </a:ext>
              </a:extLst>
            </p:cNvPr>
            <p:cNvSpPr/>
            <p:nvPr/>
          </p:nvSpPr>
          <p:spPr>
            <a:xfrm>
              <a:off x="7655203" y="3678172"/>
              <a:ext cx="1291433" cy="799148"/>
            </a:xfrm>
            <a:prstGeom prst="rect">
              <a:avLst/>
            </a:prstGeom>
            <a:solidFill>
              <a:schemeClr val="bg1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948A339A-8E5A-6AE0-99A0-CCC500949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3707" y="4141234"/>
              <a:ext cx="723150" cy="289260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FAC8C8D8-47D0-9264-B1A2-3C62975C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313" y="3741728"/>
              <a:ext cx="310969" cy="300487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6E1402E-545C-74B0-3E4F-550DE93D1DA8}"/>
                </a:ext>
              </a:extLst>
            </p:cNvPr>
            <p:cNvSpPr txBox="1"/>
            <p:nvPr/>
          </p:nvSpPr>
          <p:spPr>
            <a:xfrm>
              <a:off x="8225907" y="3803906"/>
              <a:ext cx="6719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rgbClr val="003A6A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MASE</a:t>
              </a:r>
            </a:p>
          </p:txBody>
        </p: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7E4BCACB-EA1A-FED4-9E9E-3C6E9C11DF56}"/>
                </a:ext>
              </a:extLst>
            </p:cNvPr>
            <p:cNvCxnSpPr>
              <a:cxnSpLocks/>
            </p:cNvCxnSpPr>
            <p:nvPr/>
          </p:nvCxnSpPr>
          <p:spPr>
            <a:xfrm>
              <a:off x="7460577" y="2960245"/>
              <a:ext cx="900543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16B9FF67-46CD-87E5-A373-CBEBF33E9072}"/>
                </a:ext>
              </a:extLst>
            </p:cNvPr>
            <p:cNvSpPr/>
            <p:nvPr/>
          </p:nvSpPr>
          <p:spPr>
            <a:xfrm>
              <a:off x="7655203" y="2796933"/>
              <a:ext cx="1291433" cy="308008"/>
            </a:xfrm>
            <a:prstGeom prst="rect">
              <a:avLst/>
            </a:prstGeom>
            <a:solidFill>
              <a:schemeClr val="bg1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noProof="0" dirty="0">
                  <a:solidFill>
                    <a:srgbClr val="004884"/>
                  </a:solidFill>
                </a:rPr>
                <a:t>WG: Renovation</a:t>
              </a: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41B95856-C65E-9287-BDD0-CC41AD6D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0428" y="1905569"/>
              <a:ext cx="3345992" cy="2571750"/>
            </a:xfrm>
            <a:prstGeom prst="rect">
              <a:avLst/>
            </a:prstGeom>
          </p:spPr>
        </p:pic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1D71BBAD-9F07-D683-D144-0089E7492DAD}"/>
                </a:ext>
              </a:extLst>
            </p:cNvPr>
            <p:cNvSpPr/>
            <p:nvPr/>
          </p:nvSpPr>
          <p:spPr>
            <a:xfrm rot="16200000">
              <a:off x="2771764" y="3037441"/>
              <a:ext cx="2571753" cy="308008"/>
            </a:xfrm>
            <a:prstGeom prst="rect">
              <a:avLst/>
            </a:prstGeom>
            <a:solidFill>
              <a:schemeClr val="bg1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noProof="0" dirty="0">
                  <a:solidFill>
                    <a:srgbClr val="004884"/>
                  </a:solidFill>
                </a:rPr>
                <a:t>Secretariat</a:t>
              </a:r>
            </a:p>
          </p:txBody>
        </p:sp>
      </p:grpSp>
      <p:sp>
        <p:nvSpPr>
          <p:cNvPr id="54" name="Segnaposto piè di pagina 6">
            <a:extLst>
              <a:ext uri="{FF2B5EF4-FFF2-40B4-BE49-F238E27FC236}">
                <a16:creationId xmlns:a16="http://schemas.microsoft.com/office/drawing/2014/main" id="{8BC61A37-333F-8EEE-975E-3D8E88C41750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42" y="3014865"/>
            <a:ext cx="237592" cy="178194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3AD75579-0D74-008E-34E0-83F76F010B7D}"/>
              </a:ext>
            </a:extLst>
          </p:cNvPr>
          <p:cNvSpPr/>
          <p:nvPr/>
        </p:nvSpPr>
        <p:spPr>
          <a:xfrm>
            <a:off x="539233" y="3849716"/>
            <a:ext cx="4016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Italian Hub: Ongoing and planned activates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DC5EAF3-7439-FA1F-29EA-81A34725A265}"/>
              </a:ext>
            </a:extLst>
          </p:cNvPr>
          <p:cNvSpPr txBox="1"/>
          <p:nvPr/>
        </p:nvSpPr>
        <p:spPr>
          <a:xfrm>
            <a:off x="632358" y="4061796"/>
            <a:ext cx="3377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 err="1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Ho</a:t>
            </a:r>
            <a:r>
              <a:rPr lang="en-GB" sz="120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w to revive the NEEF</a:t>
            </a: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DC5EAF3-7439-FA1F-29EA-81A34725A265}"/>
              </a:ext>
            </a:extLst>
          </p:cNvPr>
          <p:cNvSpPr txBox="1"/>
          <p:nvPr/>
        </p:nvSpPr>
        <p:spPr>
          <a:xfrm>
            <a:off x="632358" y="4303844"/>
            <a:ext cx="43543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 err="1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Ho</a:t>
            </a:r>
            <a:r>
              <a:rPr lang="en-GB" sz="120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w to address the needs of “vulnerable” private owners</a:t>
            </a:r>
            <a:endParaRPr lang="en-GB" sz="1200" noProof="0" dirty="0">
              <a:solidFill>
                <a:srgbClr val="004884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3AD75579-0D74-008E-34E0-83F76F010B7D}"/>
              </a:ext>
            </a:extLst>
          </p:cNvPr>
          <p:cNvSpPr/>
          <p:nvPr/>
        </p:nvSpPr>
        <p:spPr>
          <a:xfrm>
            <a:off x="112593" y="800593"/>
            <a:ext cx="4016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EU Energy Efficiency Financing Coalition 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3AD75579-0D74-008E-34E0-83F76F010B7D}"/>
              </a:ext>
            </a:extLst>
          </p:cNvPr>
          <p:cNvSpPr/>
          <p:nvPr/>
        </p:nvSpPr>
        <p:spPr>
          <a:xfrm>
            <a:off x="5393261" y="811288"/>
            <a:ext cx="40167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Latest development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80864F0-0B0E-EE28-ADB2-774C8E9CF510}"/>
              </a:ext>
            </a:extLst>
          </p:cNvPr>
          <p:cNvSpPr txBox="1"/>
          <p:nvPr/>
        </p:nvSpPr>
        <p:spPr>
          <a:xfrm>
            <a:off x="5411290" y="2287280"/>
            <a:ext cx="3457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Clean Energy Investment Strategy</a:t>
            </a:r>
            <a:endParaRPr lang="en-GB" sz="1200" noProof="0" dirty="0">
              <a:solidFill>
                <a:srgbClr val="004884"/>
              </a:solidFill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2DC5EAF3-7439-FA1F-29EA-81A34725A265}"/>
              </a:ext>
            </a:extLst>
          </p:cNvPr>
          <p:cNvSpPr txBox="1"/>
          <p:nvPr/>
        </p:nvSpPr>
        <p:spPr>
          <a:xfrm>
            <a:off x="5601756" y="2823702"/>
            <a:ext cx="3377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Structural space to credit to households   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1D84F8CB-EFC5-FFB2-94BA-07D03DACAB20}"/>
              </a:ext>
            </a:extLst>
          </p:cNvPr>
          <p:cNvSpPr txBox="1"/>
          <p:nvPr/>
        </p:nvSpPr>
        <p:spPr>
          <a:xfrm>
            <a:off x="5601756" y="2508195"/>
            <a:ext cx="2468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rgbClr val="00B0F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COM/2026/116 (10 March 2026)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91D1700-7B49-2D43-31B3-FD5777F94F09}"/>
              </a:ext>
            </a:extLst>
          </p:cNvPr>
          <p:cNvSpPr txBox="1"/>
          <p:nvPr/>
        </p:nvSpPr>
        <p:spPr>
          <a:xfrm>
            <a:off x="5601756" y="3114601"/>
            <a:ext cx="3174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Guarantees as priority de-risking scheme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9B487E5F-F8C7-4B80-845E-A536454735E6}"/>
              </a:ext>
            </a:extLst>
          </p:cNvPr>
          <p:cNvSpPr txBox="1"/>
          <p:nvPr/>
        </p:nvSpPr>
        <p:spPr>
          <a:xfrm>
            <a:off x="5411290" y="3490895"/>
            <a:ext cx="3457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Report: EE Financing in Europe</a:t>
            </a:r>
            <a:endParaRPr lang="en-GB" sz="1200" noProof="0" dirty="0">
              <a:solidFill>
                <a:srgbClr val="004884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8D76C964-E497-491E-04C9-CE87AE95846E}"/>
              </a:ext>
            </a:extLst>
          </p:cNvPr>
          <p:cNvSpPr txBox="1"/>
          <p:nvPr/>
        </p:nvSpPr>
        <p:spPr>
          <a:xfrm>
            <a:off x="5622820" y="4286659"/>
            <a:ext cx="2468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rgbClr val="00B0F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REC/2026/537 (10 March 2026)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9B487E5F-F8C7-4B80-845E-A536454735E6}"/>
              </a:ext>
            </a:extLst>
          </p:cNvPr>
          <p:cNvSpPr txBox="1"/>
          <p:nvPr/>
        </p:nvSpPr>
        <p:spPr>
          <a:xfrm>
            <a:off x="5411342" y="4041857"/>
            <a:ext cx="3457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Energy Private Investment Mobilisation</a:t>
            </a:r>
            <a:endParaRPr lang="en-GB" sz="1200" noProof="0" dirty="0">
              <a:solidFill>
                <a:srgbClr val="004884"/>
              </a:solidFill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8D76C964-E497-491E-04C9-CE87AE95846E}"/>
              </a:ext>
            </a:extLst>
          </p:cNvPr>
          <p:cNvSpPr txBox="1"/>
          <p:nvPr/>
        </p:nvSpPr>
        <p:spPr>
          <a:xfrm>
            <a:off x="5620716" y="3715726"/>
            <a:ext cx="2468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rgbClr val="00B0F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COM/2026/118 (10 March 2026)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A18C7C-743E-DD16-A959-C475631B8788}"/>
              </a:ext>
            </a:extLst>
          </p:cNvPr>
          <p:cNvSpPr txBox="1"/>
          <p:nvPr/>
        </p:nvSpPr>
        <p:spPr>
          <a:xfrm>
            <a:off x="5411342" y="1158189"/>
            <a:ext cx="3457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Citizens Energy Package</a:t>
            </a:r>
            <a:endParaRPr lang="en-GB" sz="1200" noProof="0" dirty="0">
              <a:solidFill>
                <a:srgbClr val="004884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2D5D5AE-054D-05F7-EEE2-173EFB0D961F}"/>
              </a:ext>
            </a:extLst>
          </p:cNvPr>
          <p:cNvSpPr txBox="1"/>
          <p:nvPr/>
        </p:nvSpPr>
        <p:spPr>
          <a:xfrm>
            <a:off x="5601808" y="1694611"/>
            <a:ext cx="3377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House as “energy platform”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631C87-51AA-141F-ECD3-EFD528EDC91C}"/>
              </a:ext>
            </a:extLst>
          </p:cNvPr>
          <p:cNvSpPr txBox="1"/>
          <p:nvPr/>
        </p:nvSpPr>
        <p:spPr>
          <a:xfrm>
            <a:off x="5601808" y="1379104"/>
            <a:ext cx="2468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noProof="0" dirty="0">
                <a:solidFill>
                  <a:srgbClr val="00B0F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COM/2026/115 (10 March 2026)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4EB6B13-1A6D-0BA0-B6B8-BCA59D6D6694}"/>
              </a:ext>
            </a:extLst>
          </p:cNvPr>
          <p:cNvSpPr txBox="1"/>
          <p:nvPr/>
        </p:nvSpPr>
        <p:spPr>
          <a:xfrm>
            <a:off x="5622872" y="1954034"/>
            <a:ext cx="33778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Energy investment as “risk-reduction asset”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2DC5EAF3-7439-FA1F-29EA-81A34725A265}"/>
              </a:ext>
            </a:extLst>
          </p:cNvPr>
          <p:cNvSpPr txBox="1"/>
          <p:nvPr/>
        </p:nvSpPr>
        <p:spPr>
          <a:xfrm>
            <a:off x="133814" y="1010352"/>
            <a:ext cx="43543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Launch: </a:t>
            </a: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April 2024; Kick-off: 2024 </a:t>
            </a:r>
          </a:p>
        </p:txBody>
      </p:sp>
    </p:spTree>
    <p:extLst>
      <p:ext uri="{BB962C8B-B14F-4D97-AF65-F5344CB8AC3E}">
        <p14:creationId xmlns:p14="http://schemas.microsoft.com/office/powerpoint/2010/main" val="284255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A25B-511A-5AD8-FBE8-9CE3139C4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1">
            <a:hlinkClick r:id="rId2"/>
            <a:extLst>
              <a:ext uri="{FF2B5EF4-FFF2-40B4-BE49-F238E27FC236}">
                <a16:creationId xmlns:a16="http://schemas.microsoft.com/office/drawing/2014/main" id="{86AF83D1-EE84-AEEA-8EFA-AA9CB1195C33}"/>
              </a:ext>
            </a:extLst>
          </p:cNvPr>
          <p:cNvSpPr txBox="1">
            <a:spLocks/>
          </p:cNvSpPr>
          <p:nvPr/>
        </p:nvSpPr>
        <p:spPr>
          <a:xfrm>
            <a:off x="4828412" y="1962872"/>
            <a:ext cx="5075696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EC – Energy Efficiency Financing Coalition</a:t>
            </a:r>
          </a:p>
        </p:txBody>
      </p:sp>
      <p:sp>
        <p:nvSpPr>
          <p:cNvPr id="6" name="Pladsholder til tekst 1">
            <a:extLst>
              <a:ext uri="{FF2B5EF4-FFF2-40B4-BE49-F238E27FC236}">
                <a16:creationId xmlns:a16="http://schemas.microsoft.com/office/drawing/2014/main" id="{73CE54EB-C84F-850D-662C-0616617A97DF}"/>
              </a:ext>
            </a:extLst>
          </p:cNvPr>
          <p:cNvSpPr txBox="1">
            <a:spLocks/>
          </p:cNvSpPr>
          <p:nvPr/>
        </p:nvSpPr>
        <p:spPr>
          <a:xfrm>
            <a:off x="4831161" y="3656251"/>
            <a:ext cx="472698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alessandro.fiorini@enea.it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9D118E-B823-220D-3C05-2BD2A7EC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463" y="227504"/>
            <a:ext cx="1476000" cy="516941"/>
          </a:xfrm>
          <a:prstGeom prst="rect">
            <a:avLst/>
          </a:prstGeom>
        </p:spPr>
      </p:pic>
      <p:pic>
        <p:nvPicPr>
          <p:cNvPr id="10" name="Elemento grafico 9" descr="Internet con riempimento a tinta unita">
            <a:extLst>
              <a:ext uri="{FF2B5EF4-FFF2-40B4-BE49-F238E27FC236}">
                <a16:creationId xmlns:a16="http://schemas.microsoft.com/office/drawing/2014/main" id="{6940CEE7-FE6A-FCE2-8ED2-21D7D170C6C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5589" y="1934149"/>
            <a:ext cx="396000" cy="396000"/>
          </a:xfrm>
          <a:prstGeom prst="rect">
            <a:avLst/>
          </a:prstGeom>
        </p:spPr>
      </p:pic>
      <p:pic>
        <p:nvPicPr>
          <p:cNvPr id="14" name="Elemento grafico 13" descr="Rete online con riempimento a tinta unita">
            <a:extLst>
              <a:ext uri="{FF2B5EF4-FFF2-40B4-BE49-F238E27FC236}">
                <a16:creationId xmlns:a16="http://schemas.microsoft.com/office/drawing/2014/main" id="{B1E0ECBB-5D8A-7679-10AA-54BA338200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25354" y="2465248"/>
            <a:ext cx="576469" cy="576469"/>
          </a:xfrm>
          <a:prstGeom prst="rect">
            <a:avLst/>
          </a:prstGeom>
        </p:spPr>
      </p:pic>
      <p:pic>
        <p:nvPicPr>
          <p:cNvPr id="16" name="Elemento grafico 15" descr="Busta con riempimento a tinta unita">
            <a:extLst>
              <a:ext uri="{FF2B5EF4-FFF2-40B4-BE49-F238E27FC236}">
                <a16:creationId xmlns:a16="http://schemas.microsoft.com/office/drawing/2014/main" id="{2D1945C3-CDD5-648B-5898-DF9205D3DA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8617" y="3627528"/>
            <a:ext cx="396000" cy="396000"/>
          </a:xfrm>
          <a:prstGeom prst="rect">
            <a:avLst/>
          </a:prstGeom>
        </p:spPr>
      </p:pic>
      <p:pic>
        <p:nvPicPr>
          <p:cNvPr id="18" name="Elemento grafico 17" descr="Telefono con riempimento a tinta unita">
            <a:extLst>
              <a:ext uri="{FF2B5EF4-FFF2-40B4-BE49-F238E27FC236}">
                <a16:creationId xmlns:a16="http://schemas.microsoft.com/office/drawing/2014/main" id="{1DBCC1AC-8DFD-6987-7767-337AF97EA1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9589" y="4126230"/>
            <a:ext cx="360000" cy="360000"/>
          </a:xfrm>
          <a:prstGeom prst="rect">
            <a:avLst/>
          </a:prstGeom>
        </p:spPr>
      </p:pic>
      <p:sp>
        <p:nvSpPr>
          <p:cNvPr id="19" name="Pladsholder til tekst 1">
            <a:extLst>
              <a:ext uri="{FF2B5EF4-FFF2-40B4-BE49-F238E27FC236}">
                <a16:creationId xmlns:a16="http://schemas.microsoft.com/office/drawing/2014/main" id="{5934AD06-C57E-341C-3245-3C387D2D9AAD}"/>
              </a:ext>
            </a:extLst>
          </p:cNvPr>
          <p:cNvSpPr txBox="1">
            <a:spLocks/>
          </p:cNvSpPr>
          <p:nvPr/>
        </p:nvSpPr>
        <p:spPr>
          <a:xfrm>
            <a:off x="4831161" y="4121891"/>
            <a:ext cx="4726983" cy="33855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/>
              <a:t>+39 (6) 3048.3231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2E8F8A5-55DE-E0E7-25EC-A6B3320F3AE1}"/>
              </a:ext>
            </a:extLst>
          </p:cNvPr>
          <p:cNvSpPr txBox="1"/>
          <p:nvPr/>
        </p:nvSpPr>
        <p:spPr>
          <a:xfrm>
            <a:off x="4831161" y="2584205"/>
            <a:ext cx="4950228" cy="3385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>
              <a:defRPr lang="it-IT"/>
            </a:defPPr>
            <a:lvl1pPr indent="0">
              <a:spcBef>
                <a:spcPct val="20000"/>
              </a:spcBef>
              <a:buFont typeface="Arial"/>
              <a:buNone/>
              <a:defRPr sz="1600" b="0" i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0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dirty="0"/>
              <a:t>#EEEFinCoalition</a:t>
            </a:r>
          </a:p>
        </p:txBody>
      </p:sp>
    </p:spTree>
    <p:extLst>
      <p:ext uri="{BB962C8B-B14F-4D97-AF65-F5344CB8AC3E}">
        <p14:creationId xmlns:p14="http://schemas.microsoft.com/office/powerpoint/2010/main" val="20202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B5AF-7A97-AF18-AA37-7DA32937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49BB1CBD-BFE6-6787-7652-C7AD862BA45F}"/>
              </a:ext>
            </a:extLst>
          </p:cNvPr>
          <p:cNvCxnSpPr/>
          <p:nvPr/>
        </p:nvCxnSpPr>
        <p:spPr>
          <a:xfrm>
            <a:off x="1263237" y="4420872"/>
            <a:ext cx="16920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77B972-BE40-856B-9405-7052FA7484C1}"/>
              </a:ext>
            </a:extLst>
          </p:cNvPr>
          <p:cNvSpPr txBox="1"/>
          <p:nvPr/>
        </p:nvSpPr>
        <p:spPr>
          <a:xfrm>
            <a:off x="8138058" y="3752890"/>
            <a:ext cx="7642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2027 (?)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223EBB3-6926-C2C2-3A48-E4A57B540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17" name="Segnaposto piè di pagina 6">
            <a:extLst>
              <a:ext uri="{FF2B5EF4-FFF2-40B4-BE49-F238E27FC236}">
                <a16:creationId xmlns:a16="http://schemas.microsoft.com/office/drawing/2014/main" id="{B79B8CAA-FB11-0D9D-7D0E-33CBADBE5D2A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sp>
        <p:nvSpPr>
          <p:cNvPr id="47" name="Titolo 1">
            <a:extLst>
              <a:ext uri="{FF2B5EF4-FFF2-40B4-BE49-F238E27FC236}">
                <a16:creationId xmlns:a16="http://schemas.microsoft.com/office/drawing/2014/main" id="{29514FAA-45AC-B20D-42E9-4775BD72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Energy efficiency policy framework</a:t>
            </a:r>
          </a:p>
        </p:txBody>
      </p:sp>
      <p:sp>
        <p:nvSpPr>
          <p:cNvPr id="48" name="Titolo 1">
            <a:extLst>
              <a:ext uri="{FF2B5EF4-FFF2-40B4-BE49-F238E27FC236}">
                <a16:creationId xmlns:a16="http://schemas.microsoft.com/office/drawing/2014/main" id="{72C07021-70F1-D456-B62B-7EA490B939BF}"/>
              </a:ext>
            </a:extLst>
          </p:cNvPr>
          <p:cNvSpPr txBox="1">
            <a:spLocks/>
          </p:cNvSpPr>
          <p:nvPr/>
        </p:nvSpPr>
        <p:spPr>
          <a:xfrm>
            <a:off x="133814" y="445722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The EU and Italian perspective</a:t>
            </a:r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83D07761-3AED-E4D4-9673-4CCA5E851590}"/>
              </a:ext>
            </a:extLst>
          </p:cNvPr>
          <p:cNvSpPr/>
          <p:nvPr/>
        </p:nvSpPr>
        <p:spPr>
          <a:xfrm>
            <a:off x="5230670" y="3253187"/>
            <a:ext cx="3695786" cy="1334739"/>
          </a:xfrm>
          <a:prstGeom prst="rect">
            <a:avLst/>
          </a:prstGeom>
          <a:noFill/>
          <a:ln w="15875">
            <a:solidFill>
              <a:srgbClr val="003A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B37EC08B-BBB5-B480-CB1C-B8E8046A3B10}"/>
              </a:ext>
            </a:extLst>
          </p:cNvPr>
          <p:cNvCxnSpPr>
            <a:cxnSpLocks/>
          </p:cNvCxnSpPr>
          <p:nvPr/>
        </p:nvCxnSpPr>
        <p:spPr>
          <a:xfrm>
            <a:off x="7463462" y="4164769"/>
            <a:ext cx="6840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6CA42F6D-CCC3-96B3-8867-3BA24DF70C23}"/>
              </a:ext>
            </a:extLst>
          </p:cNvPr>
          <p:cNvGrpSpPr/>
          <p:nvPr/>
        </p:nvGrpSpPr>
        <p:grpSpPr>
          <a:xfrm>
            <a:off x="307899" y="3279387"/>
            <a:ext cx="4845738" cy="874089"/>
            <a:chOff x="189225" y="765694"/>
            <a:chExt cx="4845738" cy="874089"/>
          </a:xfrm>
        </p:grpSpPr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A961425F-80E4-03B4-DAF8-5738D82DF09B}"/>
                </a:ext>
              </a:extLst>
            </p:cNvPr>
            <p:cNvSpPr txBox="1"/>
            <p:nvPr/>
          </p:nvSpPr>
          <p:spPr>
            <a:xfrm>
              <a:off x="4024475" y="1106466"/>
              <a:ext cx="10104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21/05/2025 </a:t>
              </a:r>
            </a:p>
          </p:txBody>
        </p:sp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9AA5B33C-6026-DC13-3A7E-C1FAFF3557CA}"/>
                </a:ext>
              </a:extLst>
            </p:cNvPr>
            <p:cNvSpPr txBox="1"/>
            <p:nvPr/>
          </p:nvSpPr>
          <p:spPr>
            <a:xfrm>
              <a:off x="189225" y="765694"/>
              <a:ext cx="38352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noProof="0" dirty="0">
                  <a:solidFill>
                    <a:srgbClr val="003A6A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EU Delegation Law 2024 (11 June 2025)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AA22E2B-24CC-C44B-D939-CA25E38A09A2}"/>
                </a:ext>
              </a:extLst>
            </p:cNvPr>
            <p:cNvSpPr txBox="1"/>
            <p:nvPr/>
          </p:nvSpPr>
          <p:spPr>
            <a:xfrm>
              <a:off x="227610" y="1354677"/>
              <a:ext cx="991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1200" b="1" noProof="0" dirty="0">
                  <a:solidFill>
                    <a:srgbClr val="003A6A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EED-3</a:t>
              </a:r>
            </a:p>
          </p:txBody>
        </p: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49BB1CBD-BFE6-6787-7652-C7AD862BA45F}"/>
                </a:ext>
              </a:extLst>
            </p:cNvPr>
            <p:cNvCxnSpPr/>
            <p:nvPr/>
          </p:nvCxnSpPr>
          <p:spPr>
            <a:xfrm>
              <a:off x="1018830" y="1499881"/>
              <a:ext cx="1692000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34A8923-4D8D-FBAA-5BD9-1D4ABA03563C}"/>
                </a:ext>
              </a:extLst>
            </p:cNvPr>
            <p:cNvSpPr txBox="1"/>
            <p:nvPr/>
          </p:nvSpPr>
          <p:spPr>
            <a:xfrm>
              <a:off x="1130387" y="1362784"/>
              <a:ext cx="10104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noProof="0" dirty="0">
                  <a:solidFill>
                    <a:srgbClr val="FF0000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11/10/2025</a:t>
              </a:r>
              <a:r>
                <a:rPr lang="en-GB" sz="1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66A40008-16EB-0C93-8C0C-DE83EDDFE270}"/>
                </a:ext>
              </a:extLst>
            </p:cNvPr>
            <p:cNvSpPr txBox="1"/>
            <p:nvPr/>
          </p:nvSpPr>
          <p:spPr>
            <a:xfrm>
              <a:off x="227610" y="1087146"/>
              <a:ext cx="991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GB" sz="1200" b="1" noProof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RED-3</a:t>
              </a:r>
            </a:p>
          </p:txBody>
        </p:sp>
        <p:cxnSp>
          <p:nvCxnSpPr>
            <p:cNvPr id="59" name="Connettore 2 58">
              <a:extLst>
                <a:ext uri="{FF2B5EF4-FFF2-40B4-BE49-F238E27FC236}">
                  <a16:creationId xmlns:a16="http://schemas.microsoft.com/office/drawing/2014/main" id="{9524EE21-57F0-166D-B1C7-94E8881256F7}"/>
                </a:ext>
              </a:extLst>
            </p:cNvPr>
            <p:cNvCxnSpPr>
              <a:cxnSpLocks/>
            </p:cNvCxnSpPr>
            <p:nvPr/>
          </p:nvCxnSpPr>
          <p:spPr>
            <a:xfrm>
              <a:off x="1018830" y="1225645"/>
              <a:ext cx="2988000" cy="8258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asellaDiTesto 59">
              <a:extLst>
                <a:ext uri="{FF2B5EF4-FFF2-40B4-BE49-F238E27FC236}">
                  <a16:creationId xmlns:a16="http://schemas.microsoft.com/office/drawing/2014/main" id="{8FE80B83-3C1E-DC6E-A8C5-6840E64B87DA}"/>
                </a:ext>
              </a:extLst>
            </p:cNvPr>
            <p:cNvSpPr txBox="1"/>
            <p:nvPr/>
          </p:nvSpPr>
          <p:spPr>
            <a:xfrm>
              <a:off x="1130387" y="1087651"/>
              <a:ext cx="101048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noProof="0" dirty="0">
                  <a:solidFill>
                    <a:srgbClr val="FF0000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21/05/2025</a:t>
              </a:r>
              <a:r>
                <a:rPr lang="en-GB" sz="1200" b="1" noProof="0" dirty="0">
                  <a:solidFill>
                    <a:srgbClr val="FF0000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1" name="CasellaDiTesto 60">
              <a:extLst>
                <a:ext uri="{FF2B5EF4-FFF2-40B4-BE49-F238E27FC236}">
                  <a16:creationId xmlns:a16="http://schemas.microsoft.com/office/drawing/2014/main" id="{EE221040-7E49-B4AE-6486-13670FF72624}"/>
                </a:ext>
              </a:extLst>
            </p:cNvPr>
            <p:cNvSpPr txBox="1"/>
            <p:nvPr/>
          </p:nvSpPr>
          <p:spPr>
            <a:xfrm>
              <a:off x="2258805" y="1102149"/>
              <a:ext cx="1493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noProof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INFR(2024) 0232</a:t>
              </a:r>
              <a:r>
                <a:rPr lang="en-GB" sz="1200" b="1" noProof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668EDE43-F0D9-CB80-6188-9AD97AA274D7}"/>
                </a:ext>
              </a:extLst>
            </p:cNvPr>
            <p:cNvSpPr txBox="1"/>
            <p:nvPr/>
          </p:nvSpPr>
          <p:spPr>
            <a:xfrm>
              <a:off x="2258805" y="1354467"/>
              <a:ext cx="14937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noProof="0" dirty="0">
                  <a:solidFill>
                    <a:srgbClr val="003A6A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INFR(2025) 0334</a:t>
              </a:r>
              <a:r>
                <a:rPr lang="en-GB" sz="1200" b="1" noProof="0" dirty="0">
                  <a:solidFill>
                    <a:srgbClr val="003A6A"/>
                  </a:solidFill>
                  <a:latin typeface="Arial" panose="020B0604020202020204" pitchFamily="34" charset="0"/>
                  <a:ea typeface="Noto Sans" panose="020B0502040504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D37AA427-B0F8-0D83-99A7-699BBBDFBB76}"/>
                </a:ext>
              </a:extLst>
            </p:cNvPr>
            <p:cNvCxnSpPr>
              <a:cxnSpLocks/>
            </p:cNvCxnSpPr>
            <p:nvPr/>
          </p:nvCxnSpPr>
          <p:spPr>
            <a:xfrm>
              <a:off x="3754410" y="1499881"/>
              <a:ext cx="1116000" cy="0"/>
            </a:xfrm>
            <a:prstGeom prst="straightConnector1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270A815-0D63-5761-F122-1F1B3FDB39B2}"/>
              </a:ext>
            </a:extLst>
          </p:cNvPr>
          <p:cNvSpPr txBox="1"/>
          <p:nvPr/>
        </p:nvSpPr>
        <p:spPr>
          <a:xfrm>
            <a:off x="5230668" y="3273815"/>
            <a:ext cx="5160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EU Delegation Law 2025 (12 March 2026)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B2E92F85-14CE-A5CC-99F4-FD442D78C8FA}"/>
              </a:ext>
            </a:extLst>
          </p:cNvPr>
          <p:cNvSpPr txBox="1"/>
          <p:nvPr/>
        </p:nvSpPr>
        <p:spPr>
          <a:xfrm>
            <a:off x="5411193" y="3759231"/>
            <a:ext cx="261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EED-3: Not-included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5EDA067-2B50-E97A-3D68-1C148F038B98}"/>
              </a:ext>
            </a:extLst>
          </p:cNvPr>
          <p:cNvSpPr txBox="1"/>
          <p:nvPr/>
        </p:nvSpPr>
        <p:spPr>
          <a:xfrm>
            <a:off x="5411194" y="4051666"/>
            <a:ext cx="1985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EPBD-4: Not included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8DF33EA-9425-8ABB-9F14-E41DE218E6A7}"/>
              </a:ext>
            </a:extLst>
          </p:cNvPr>
          <p:cNvSpPr/>
          <p:nvPr/>
        </p:nvSpPr>
        <p:spPr>
          <a:xfrm>
            <a:off x="254120" y="3258845"/>
            <a:ext cx="4872364" cy="953110"/>
          </a:xfrm>
          <a:prstGeom prst="rect">
            <a:avLst/>
          </a:prstGeom>
          <a:noFill/>
          <a:ln w="15875">
            <a:solidFill>
              <a:srgbClr val="003A6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1" name="Segno di moltiplicazione 70">
            <a:extLst>
              <a:ext uri="{FF2B5EF4-FFF2-40B4-BE49-F238E27FC236}">
                <a16:creationId xmlns:a16="http://schemas.microsoft.com/office/drawing/2014/main" id="{DF445226-497B-40D6-FE1B-2EF18F4C8463}"/>
              </a:ext>
            </a:extLst>
          </p:cNvPr>
          <p:cNvSpPr/>
          <p:nvPr/>
        </p:nvSpPr>
        <p:spPr>
          <a:xfrm>
            <a:off x="7215255" y="3986209"/>
            <a:ext cx="360000" cy="360000"/>
          </a:xfrm>
          <a:prstGeom prst="mathMultiply">
            <a:avLst>
              <a:gd name="adj1" fmla="val 13642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4B2622B7-37EE-B35C-5596-FD7DDCF538AE}"/>
              </a:ext>
            </a:extLst>
          </p:cNvPr>
          <p:cNvCxnSpPr>
            <a:cxnSpLocks/>
          </p:cNvCxnSpPr>
          <p:nvPr/>
        </p:nvCxnSpPr>
        <p:spPr>
          <a:xfrm>
            <a:off x="7463462" y="3889950"/>
            <a:ext cx="6480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Segno di moltiplicazione 76">
            <a:extLst>
              <a:ext uri="{FF2B5EF4-FFF2-40B4-BE49-F238E27FC236}">
                <a16:creationId xmlns:a16="http://schemas.microsoft.com/office/drawing/2014/main" id="{418DDE19-FECC-3C82-EBEC-B0542BB09AC2}"/>
              </a:ext>
            </a:extLst>
          </p:cNvPr>
          <p:cNvSpPr/>
          <p:nvPr/>
        </p:nvSpPr>
        <p:spPr>
          <a:xfrm>
            <a:off x="7215255" y="3711390"/>
            <a:ext cx="360000" cy="360000"/>
          </a:xfrm>
          <a:prstGeom prst="mathMultiply">
            <a:avLst>
              <a:gd name="adj1" fmla="val 13642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72BD8198-C8DB-F6CA-F815-80F47D7205B5}"/>
              </a:ext>
            </a:extLst>
          </p:cNvPr>
          <p:cNvSpPr txBox="1"/>
          <p:nvPr/>
        </p:nvSpPr>
        <p:spPr>
          <a:xfrm>
            <a:off x="235024" y="2912580"/>
            <a:ext cx="8691432" cy="307777"/>
          </a:xfrm>
          <a:prstGeom prst="rect">
            <a:avLst/>
          </a:prstGeom>
          <a:solidFill>
            <a:srgbClr val="004884"/>
          </a:solidFill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National layer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5F1F58CE-2226-8B32-1DF3-DEF5CFB5EE6C}"/>
              </a:ext>
            </a:extLst>
          </p:cNvPr>
          <p:cNvSpPr txBox="1"/>
          <p:nvPr/>
        </p:nvSpPr>
        <p:spPr>
          <a:xfrm>
            <a:off x="254119" y="917363"/>
            <a:ext cx="8691431" cy="307777"/>
          </a:xfrm>
          <a:prstGeom prst="rect">
            <a:avLst/>
          </a:prstGeom>
          <a:solidFill>
            <a:srgbClr val="004884"/>
          </a:solidFill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EU layer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96F38AC-5153-CF6D-DEA6-C61CBC32666F}"/>
              </a:ext>
            </a:extLst>
          </p:cNvPr>
          <p:cNvSpPr txBox="1"/>
          <p:nvPr/>
        </p:nvSpPr>
        <p:spPr>
          <a:xfrm>
            <a:off x="8147462" y="4008990"/>
            <a:ext cx="7642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2027 (?)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28A52-6E2D-B7D0-6962-87467C3EC3BE}"/>
              </a:ext>
            </a:extLst>
          </p:cNvPr>
          <p:cNvSpPr txBox="1"/>
          <p:nvPr/>
        </p:nvSpPr>
        <p:spPr>
          <a:xfrm>
            <a:off x="307899" y="1247344"/>
            <a:ext cx="8580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Energy Efficiency Directive – Recast (DIR 2023/1791, EED-3):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41C0B50-356F-BAFF-A1ED-F79FDF4991ED}"/>
              </a:ext>
            </a:extLst>
          </p:cNvPr>
          <p:cNvSpPr txBox="1"/>
          <p:nvPr/>
        </p:nvSpPr>
        <p:spPr>
          <a:xfrm>
            <a:off x="328804" y="2199543"/>
            <a:ext cx="8580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Energy Performance in Buildings Directive – Recast (DIR 2024/1275, EPBD-4): 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1D635E-72FF-B80E-F81F-2EE689061822}"/>
              </a:ext>
            </a:extLst>
          </p:cNvPr>
          <p:cNvSpPr txBox="1"/>
          <p:nvPr/>
        </p:nvSpPr>
        <p:spPr>
          <a:xfrm>
            <a:off x="2054649" y="4285273"/>
            <a:ext cx="1010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31/12/2025</a:t>
            </a:r>
            <a:r>
              <a:rPr lang="en-GB" sz="1200" b="1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1379487-D85B-0B17-4C36-DC8DD19B4ED1}"/>
              </a:ext>
            </a:extLst>
          </p:cNvPr>
          <p:cNvSpPr txBox="1"/>
          <p:nvPr/>
        </p:nvSpPr>
        <p:spPr>
          <a:xfrm>
            <a:off x="2969013" y="4275285"/>
            <a:ext cx="14937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INFR(2026) 2024</a:t>
            </a:r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1DB439DC-D18F-9453-0B81-DCFE83B67271}"/>
              </a:ext>
            </a:extLst>
          </p:cNvPr>
          <p:cNvCxnSpPr>
            <a:cxnSpLocks/>
          </p:cNvCxnSpPr>
          <p:nvPr/>
        </p:nvCxnSpPr>
        <p:spPr>
          <a:xfrm>
            <a:off x="4458534" y="4427787"/>
            <a:ext cx="53055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18C5ED8D-5118-B856-5CB6-69AF9405DF98}"/>
              </a:ext>
            </a:extLst>
          </p:cNvPr>
          <p:cNvCxnSpPr>
            <a:cxnSpLocks/>
          </p:cNvCxnSpPr>
          <p:nvPr/>
        </p:nvCxnSpPr>
        <p:spPr>
          <a:xfrm>
            <a:off x="7140620" y="2346459"/>
            <a:ext cx="6480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60272CF-D181-DE2E-B6DD-B010FC80B100}"/>
              </a:ext>
            </a:extLst>
          </p:cNvPr>
          <p:cNvSpPr txBox="1"/>
          <p:nvPr/>
        </p:nvSpPr>
        <p:spPr>
          <a:xfrm>
            <a:off x="7788745" y="2207959"/>
            <a:ext cx="1010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29/05/202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6</a:t>
            </a:r>
            <a:r>
              <a:rPr lang="en-GB" sz="1200" b="1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EBCEF99-8B7F-9C31-601C-A5D5F5B21958}"/>
              </a:ext>
            </a:extLst>
          </p:cNvPr>
          <p:cNvSpPr txBox="1"/>
          <p:nvPr/>
        </p:nvSpPr>
        <p:spPr>
          <a:xfrm>
            <a:off x="6210643" y="2207960"/>
            <a:ext cx="1010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28/05/202</a:t>
            </a:r>
            <a:r>
              <a:rPr lang="en-GB" sz="120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4</a:t>
            </a:r>
            <a:r>
              <a:rPr lang="en-GB" sz="1200" b="1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D57EBBED-CC49-1C79-B2AB-C6DA97D5A99C}"/>
              </a:ext>
            </a:extLst>
          </p:cNvPr>
          <p:cNvCxnSpPr>
            <a:cxnSpLocks/>
          </p:cNvCxnSpPr>
          <p:nvPr/>
        </p:nvCxnSpPr>
        <p:spPr>
          <a:xfrm>
            <a:off x="5887930" y="1418476"/>
            <a:ext cx="6480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D57DCBF-32DA-CE98-4BED-037EBDBC6434}"/>
              </a:ext>
            </a:extLst>
          </p:cNvPr>
          <p:cNvSpPr txBox="1"/>
          <p:nvPr/>
        </p:nvSpPr>
        <p:spPr>
          <a:xfrm>
            <a:off x="6534073" y="1279976"/>
            <a:ext cx="1010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11/10/2025</a:t>
            </a:r>
            <a:r>
              <a:rPr lang="en-GB" sz="1200" b="1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BE858CB-B09F-DD52-FCDD-58B50400A4B2}"/>
              </a:ext>
            </a:extLst>
          </p:cNvPr>
          <p:cNvSpPr txBox="1"/>
          <p:nvPr/>
        </p:nvSpPr>
        <p:spPr>
          <a:xfrm>
            <a:off x="4955971" y="1279977"/>
            <a:ext cx="10104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10/10/2023</a:t>
            </a:r>
            <a:r>
              <a:rPr lang="en-GB" sz="1200" b="1" noProof="0" dirty="0">
                <a:solidFill>
                  <a:srgbClr val="FF0000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E02CB54-C2E5-8064-CA9E-BDA9B4DE8F63}"/>
              </a:ext>
            </a:extLst>
          </p:cNvPr>
          <p:cNvSpPr txBox="1"/>
          <p:nvPr/>
        </p:nvSpPr>
        <p:spPr>
          <a:xfrm>
            <a:off x="1131345" y="1483451"/>
            <a:ext cx="5155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Art. 3: Energy efficiency first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A0B99B5-CB7C-C6F8-6894-D1FD2018E1C7}"/>
              </a:ext>
            </a:extLst>
          </p:cNvPr>
          <p:cNvSpPr txBox="1"/>
          <p:nvPr/>
        </p:nvSpPr>
        <p:spPr>
          <a:xfrm>
            <a:off x="1138270" y="1712052"/>
            <a:ext cx="5155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Art. 8(3): Preferential access to vulnerable households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261942C-00FF-7EF3-03ED-8C961D3C218C}"/>
              </a:ext>
            </a:extLst>
          </p:cNvPr>
          <p:cNvSpPr txBox="1"/>
          <p:nvPr/>
        </p:nvSpPr>
        <p:spPr>
          <a:xfrm>
            <a:off x="1131345" y="1965236"/>
            <a:ext cx="5155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Art. 3</a:t>
            </a:r>
            <a:r>
              <a:rPr lang="en-GB" sz="120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0: Key role of a National Energy Efficiency Fund</a:t>
            </a:r>
            <a:endParaRPr lang="en-GB" sz="1200" noProof="0" dirty="0">
              <a:solidFill>
                <a:srgbClr val="004884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92F6B0B-719E-0468-0913-24B2C819E07C}"/>
              </a:ext>
            </a:extLst>
          </p:cNvPr>
          <p:cNvSpPr txBox="1"/>
          <p:nvPr/>
        </p:nvSpPr>
        <p:spPr>
          <a:xfrm>
            <a:off x="1138270" y="2408745"/>
            <a:ext cx="5155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Art. 9: MEPs and renovation trajectories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5C15D26-7AB9-0676-BD31-35649B995553}"/>
              </a:ext>
            </a:extLst>
          </p:cNvPr>
          <p:cNvSpPr txBox="1"/>
          <p:nvPr/>
        </p:nvSpPr>
        <p:spPr>
          <a:xfrm>
            <a:off x="1138270" y="2623488"/>
            <a:ext cx="5155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Art. 17: Financing (in particular, sec. 7)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4832E72-C24A-21D9-4A63-86CF363C07BC}"/>
              </a:ext>
            </a:extLst>
          </p:cNvPr>
          <p:cNvSpPr txBox="1"/>
          <p:nvPr/>
        </p:nvSpPr>
        <p:spPr>
          <a:xfrm>
            <a:off x="303756" y="4261802"/>
            <a:ext cx="15092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EPBD-4 (art. 3)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8DF33EA-9425-8ABB-9F14-E41DE218E6A7}"/>
              </a:ext>
            </a:extLst>
          </p:cNvPr>
          <p:cNvSpPr/>
          <p:nvPr/>
        </p:nvSpPr>
        <p:spPr>
          <a:xfrm>
            <a:off x="254119" y="4212313"/>
            <a:ext cx="4872364" cy="359606"/>
          </a:xfrm>
          <a:prstGeom prst="rect">
            <a:avLst/>
          </a:prstGeom>
          <a:noFill/>
          <a:ln w="15875">
            <a:solidFill>
              <a:srgbClr val="003A6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2969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7B5AF-7A97-AF18-AA37-7DA32937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223EBB3-6926-C2C2-3A48-E4A57B540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3</a:t>
            </a:fld>
            <a:endParaRPr lang="en-GB" noProof="0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BEED541-FBC4-8886-87CC-9A500F2EF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664763"/>
              </p:ext>
            </p:extLst>
          </p:nvPr>
        </p:nvGraphicFramePr>
        <p:xfrm>
          <a:off x="2235499" y="1227605"/>
          <a:ext cx="2717533" cy="148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7F00B316-6AC0-FE9E-4B11-DDFF9A87B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31842"/>
              </p:ext>
            </p:extLst>
          </p:nvPr>
        </p:nvGraphicFramePr>
        <p:xfrm>
          <a:off x="5033863" y="1288754"/>
          <a:ext cx="3471356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966">
                  <a:extLst>
                    <a:ext uri="{9D8B030D-6E8A-4147-A177-3AD203B41FA5}">
                      <a16:colId xmlns:a16="http://schemas.microsoft.com/office/drawing/2014/main" val="2397000734"/>
                    </a:ext>
                  </a:extLst>
                </a:gridCol>
                <a:gridCol w="1225965">
                  <a:extLst>
                    <a:ext uri="{9D8B030D-6E8A-4147-A177-3AD203B41FA5}">
                      <a16:colId xmlns:a16="http://schemas.microsoft.com/office/drawing/2014/main" val="4119640865"/>
                    </a:ext>
                  </a:extLst>
                </a:gridCol>
                <a:gridCol w="1407425">
                  <a:extLst>
                    <a:ext uri="{9D8B030D-6E8A-4147-A177-3AD203B41FA5}">
                      <a16:colId xmlns:a16="http://schemas.microsoft.com/office/drawing/2014/main" val="1684645162"/>
                    </a:ext>
                  </a:extLst>
                </a:gridCol>
              </a:tblGrid>
              <a:tr h="188025">
                <a:tc>
                  <a:txBody>
                    <a:bodyPr/>
                    <a:lstStyle/>
                    <a:p>
                      <a:endParaRPr lang="en-GB" sz="7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Inability</a:t>
                      </a:r>
                      <a:r>
                        <a:rPr lang="en-GB" sz="7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keep […]  </a:t>
                      </a:r>
                      <a:endParaRPr lang="en-GB" sz="7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48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Arrears on </a:t>
                      </a:r>
                      <a:r>
                        <a:rPr lang="en-GB" sz="7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uitlity</a:t>
                      </a:r>
                      <a:r>
                        <a:rPr lang="en-GB" sz="7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[…]</a:t>
                      </a:r>
                      <a:endParaRPr lang="en-GB" sz="7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4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3128"/>
                  </a:ext>
                </a:extLst>
              </a:tr>
              <a:tr h="188025">
                <a:tc>
                  <a:txBody>
                    <a:bodyPr/>
                    <a:lstStyle/>
                    <a:p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5385867"/>
                  </a:ext>
                </a:extLst>
              </a:tr>
              <a:tr h="188025">
                <a:tc>
                  <a:txBody>
                    <a:bodyPr/>
                    <a:lstStyle/>
                    <a:p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North-west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267065"/>
                  </a:ext>
                </a:extLst>
              </a:tr>
              <a:tr h="188025">
                <a:tc>
                  <a:txBody>
                    <a:bodyPr/>
                    <a:lstStyle/>
                    <a:p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North-east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2590703"/>
                  </a:ext>
                </a:extLst>
              </a:tr>
              <a:tr h="188025">
                <a:tc>
                  <a:txBody>
                    <a:bodyPr/>
                    <a:lstStyle/>
                    <a:p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772995"/>
                  </a:ext>
                </a:extLst>
              </a:tr>
              <a:tr h="188025">
                <a:tc>
                  <a:txBody>
                    <a:bodyPr/>
                    <a:lstStyle/>
                    <a:p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718766"/>
                  </a:ext>
                </a:extLst>
              </a:tr>
              <a:tr h="188025">
                <a:tc>
                  <a:txBody>
                    <a:bodyPr/>
                    <a:lstStyle/>
                    <a:p>
                      <a:r>
                        <a:rPr lang="en-GB" sz="7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noProof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574121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F5F852E-BEC4-F135-761C-9B2AC2F24F29}"/>
              </a:ext>
            </a:extLst>
          </p:cNvPr>
          <p:cNvSpPr txBox="1"/>
          <p:nvPr/>
        </p:nvSpPr>
        <p:spPr>
          <a:xfrm>
            <a:off x="133868" y="1042158"/>
            <a:ext cx="2198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EED-3: Total energy savings</a:t>
            </a:r>
          </a:p>
        </p:txBody>
      </p:sp>
      <p:sp>
        <p:nvSpPr>
          <p:cNvPr id="20" name="Segnaposto piè di pagina 6">
            <a:extLst>
              <a:ext uri="{FF2B5EF4-FFF2-40B4-BE49-F238E27FC236}">
                <a16:creationId xmlns:a16="http://schemas.microsoft.com/office/drawing/2014/main" id="{F57D2A76-75E3-9742-8022-0DEE3ECCEA8E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043970B-6AF3-3C74-E1CA-2F022FA3590D}"/>
              </a:ext>
            </a:extLst>
          </p:cNvPr>
          <p:cNvSpPr txBox="1"/>
          <p:nvPr/>
        </p:nvSpPr>
        <p:spPr>
          <a:xfrm>
            <a:off x="4117798" y="1904771"/>
            <a:ext cx="616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−16%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B173777-3207-2BCD-7E5B-43DC89A6C377}"/>
              </a:ext>
            </a:extLst>
          </p:cNvPr>
          <p:cNvSpPr txBox="1"/>
          <p:nvPr/>
        </p:nvSpPr>
        <p:spPr>
          <a:xfrm>
            <a:off x="3935783" y="2181297"/>
            <a:ext cx="6165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−22%</a:t>
            </a:r>
          </a:p>
        </p:txBody>
      </p:sp>
      <p:graphicFrame>
        <p:nvGraphicFramePr>
          <p:cNvPr id="24" name="Gra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523847"/>
              </p:ext>
            </p:extLst>
          </p:nvPr>
        </p:nvGraphicFramePr>
        <p:xfrm>
          <a:off x="163927" y="1263350"/>
          <a:ext cx="1959429" cy="1318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05C38297-6D71-2F14-84E5-1AEE41E0F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752115"/>
              </p:ext>
            </p:extLst>
          </p:nvPr>
        </p:nvGraphicFramePr>
        <p:xfrm>
          <a:off x="5852248" y="2895726"/>
          <a:ext cx="1674411" cy="176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896B9DE-0049-A1B1-2152-6C5CFBDBFA65}"/>
              </a:ext>
            </a:extLst>
          </p:cNvPr>
          <p:cNvSpPr txBox="1"/>
          <p:nvPr/>
        </p:nvSpPr>
        <p:spPr>
          <a:xfrm>
            <a:off x="165553" y="2710625"/>
            <a:ext cx="480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Status/conditions of the building stock </a:t>
            </a: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5" y="2981456"/>
            <a:ext cx="5395673" cy="1698717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7487251" y="2983794"/>
            <a:ext cx="1347688" cy="153542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896B9DE-0049-A1B1-2152-6C5CFBDBFA65}"/>
              </a:ext>
            </a:extLst>
          </p:cNvPr>
          <p:cNvSpPr txBox="1"/>
          <p:nvPr/>
        </p:nvSpPr>
        <p:spPr>
          <a:xfrm>
            <a:off x="7570252" y="3034754"/>
            <a:ext cx="12415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noProof="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EPC class F,G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896B9DE-0049-A1B1-2152-6C5CFBDBFA65}"/>
              </a:ext>
            </a:extLst>
          </p:cNvPr>
          <p:cNvSpPr txBox="1"/>
          <p:nvPr/>
        </p:nvSpPr>
        <p:spPr>
          <a:xfrm>
            <a:off x="7448782" y="3382695"/>
            <a:ext cx="142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14M sqm =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19k buildings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96B9DE-0049-A1B1-2152-6C5CFBDBFA65}"/>
              </a:ext>
            </a:extLst>
          </p:cNvPr>
          <p:cNvSpPr txBox="1"/>
          <p:nvPr/>
        </p:nvSpPr>
        <p:spPr>
          <a:xfrm>
            <a:off x="7452493" y="3919167"/>
            <a:ext cx="142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180k households =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000" noProof="0" dirty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500k individuals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896B9DE-0049-A1B1-2152-6C5CFBDBFA65}"/>
              </a:ext>
            </a:extLst>
          </p:cNvPr>
          <p:cNvSpPr txBox="1"/>
          <p:nvPr/>
        </p:nvSpPr>
        <p:spPr>
          <a:xfrm>
            <a:off x="6223752" y="3065912"/>
            <a:ext cx="13793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Built before 1980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7706D38-7877-0B3E-645A-6F73AAD58ED2}"/>
              </a:ext>
            </a:extLst>
          </p:cNvPr>
          <p:cNvCxnSpPr>
            <a:cxnSpLocks/>
          </p:cNvCxnSpPr>
          <p:nvPr/>
        </p:nvCxnSpPr>
        <p:spPr>
          <a:xfrm>
            <a:off x="5709499" y="3520657"/>
            <a:ext cx="648000" cy="0"/>
          </a:xfrm>
          <a:prstGeom prst="straightConnector1">
            <a:avLst/>
          </a:prstGeom>
          <a:ln w="12700">
            <a:solidFill>
              <a:srgbClr val="C00000">
                <a:alpha val="98000"/>
              </a:srgb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6EE1B1A8-7493-763C-9AC9-8E31104EE497}"/>
              </a:ext>
            </a:extLst>
          </p:cNvPr>
          <p:cNvCxnSpPr>
            <a:cxnSpLocks/>
          </p:cNvCxnSpPr>
          <p:nvPr/>
        </p:nvCxnSpPr>
        <p:spPr>
          <a:xfrm>
            <a:off x="7166178" y="3859358"/>
            <a:ext cx="324000" cy="0"/>
          </a:xfrm>
          <a:prstGeom prst="straightConnector1">
            <a:avLst/>
          </a:prstGeom>
          <a:ln w="12700">
            <a:solidFill>
              <a:schemeClr val="accent1">
                <a:alpha val="98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D031DD60-7FD2-1C4B-8DF7-F52C123B1063}"/>
              </a:ext>
            </a:extLst>
          </p:cNvPr>
          <p:cNvCxnSpPr/>
          <p:nvPr/>
        </p:nvCxnSpPr>
        <p:spPr>
          <a:xfrm>
            <a:off x="7679447" y="3302667"/>
            <a:ext cx="8659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F5F852E-BEC4-F135-761C-9B2AC2F24F29}"/>
              </a:ext>
            </a:extLst>
          </p:cNvPr>
          <p:cNvSpPr txBox="1"/>
          <p:nvPr/>
        </p:nvSpPr>
        <p:spPr>
          <a:xfrm>
            <a:off x="125414" y="793207"/>
            <a:ext cx="4804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Targets set by the D</a:t>
            </a:r>
            <a:r>
              <a:rPr lang="en-GB" sz="1200" b="1" dirty="0" err="1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irectives</a:t>
            </a:r>
            <a:endParaRPr lang="en-GB" sz="1200" b="1" noProof="0" dirty="0">
              <a:solidFill>
                <a:srgbClr val="003A6A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F5F852E-BEC4-F135-761C-9B2AC2F24F29}"/>
              </a:ext>
            </a:extLst>
          </p:cNvPr>
          <p:cNvSpPr txBox="1"/>
          <p:nvPr/>
        </p:nvSpPr>
        <p:spPr>
          <a:xfrm>
            <a:off x="2289655" y="1042159"/>
            <a:ext cx="48043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EPBD-4: EPI residential sector (vs. 2020)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F5F852E-BEC4-F135-761C-9B2AC2F24F29}"/>
              </a:ext>
            </a:extLst>
          </p:cNvPr>
          <p:cNvSpPr txBox="1"/>
          <p:nvPr/>
        </p:nvSpPr>
        <p:spPr>
          <a:xfrm>
            <a:off x="4945505" y="1038232"/>
            <a:ext cx="4013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EED-3/EPBD-4: Vulnerable households and energy </a:t>
            </a:r>
            <a:r>
              <a:rPr lang="en-GB" sz="1050" noProof="0" dirty="0" err="1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poors</a:t>
            </a:r>
            <a:endParaRPr lang="en-GB" sz="1050" noProof="0" dirty="0">
              <a:solidFill>
                <a:srgbClr val="003A6A"/>
              </a:solidFill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A920211-E329-A681-B4D9-0E089E56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Energy efficiency policy framework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F15D7FD-1FE4-5859-C6E6-052B6F17D0CD}"/>
              </a:ext>
            </a:extLst>
          </p:cNvPr>
          <p:cNvSpPr txBox="1">
            <a:spLocks/>
          </p:cNvSpPr>
          <p:nvPr/>
        </p:nvSpPr>
        <p:spPr>
          <a:xfrm>
            <a:off x="133814" y="445722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The challenges of the residential sector</a:t>
            </a:r>
          </a:p>
        </p:txBody>
      </p:sp>
    </p:spTree>
    <p:extLst>
      <p:ext uri="{BB962C8B-B14F-4D97-AF65-F5344CB8AC3E}">
        <p14:creationId xmlns:p14="http://schemas.microsoft.com/office/powerpoint/2010/main" val="302158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09C9F-E5BA-7E46-5F0A-5BB463646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Grafico 61">
            <a:extLst>
              <a:ext uri="{FF2B5EF4-FFF2-40B4-BE49-F238E27FC236}">
                <a16:creationId xmlns:a16="http://schemas.microsoft.com/office/drawing/2014/main" id="{9B609CB7-39B6-3F9E-88CE-0F2447059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467945"/>
              </p:ext>
            </p:extLst>
          </p:nvPr>
        </p:nvGraphicFramePr>
        <p:xfrm>
          <a:off x="2174450" y="1080180"/>
          <a:ext cx="2953998" cy="348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8503840-2653-87C5-436D-AF246B9AE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63D1BC-2F6A-AC3C-C679-2C9785D281B0}"/>
              </a:ext>
            </a:extLst>
          </p:cNvPr>
          <p:cNvSpPr txBox="1"/>
          <p:nvPr/>
        </p:nvSpPr>
        <p:spPr>
          <a:xfrm>
            <a:off x="136300" y="763501"/>
            <a:ext cx="540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NECP(June 2024): "ambition and pragmatism</a:t>
            </a:r>
            <a:r>
              <a:rPr lang="en-GB" noProof="0"/>
              <a:t>" (73.4 </a:t>
            </a:r>
            <a:r>
              <a:rPr lang="en-GB" noProof="0" dirty="0"/>
              <a:t>Mtoe)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C4E37E-B9D1-826B-513B-3D936A59F903}"/>
              </a:ext>
            </a:extLst>
          </p:cNvPr>
          <p:cNvSpPr txBox="1"/>
          <p:nvPr/>
        </p:nvSpPr>
        <p:spPr>
          <a:xfrm>
            <a:off x="135213" y="1118050"/>
            <a:ext cx="2917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>
                <a:solidFill>
                  <a:schemeClr val="accent1">
                    <a:lumMod val="75000"/>
                  </a:schemeClr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Measures:</a:t>
            </a:r>
          </a:p>
        </p:txBody>
      </p: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DEA96B38-5151-5BE1-3635-599712276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34279"/>
              </p:ext>
            </p:extLst>
          </p:nvPr>
        </p:nvGraphicFramePr>
        <p:xfrm>
          <a:off x="195206" y="1413800"/>
          <a:ext cx="1988598" cy="3292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8598">
                  <a:extLst>
                    <a:ext uri="{9D8B030D-6E8A-4147-A177-3AD203B41FA5}">
                      <a16:colId xmlns:a16="http://schemas.microsoft.com/office/drawing/2014/main" val="724991629"/>
                    </a:ext>
                  </a:extLst>
                </a:gridCol>
              </a:tblGrid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</a:rPr>
                        <a:t>White Certificate (OOSS)</a:t>
                      </a:r>
                      <a:endParaRPr lang="en-GB" sz="1050" noProof="0" dirty="0">
                        <a:solidFill>
                          <a:srgbClr val="00488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72794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effectLst/>
                          <a:latin typeface="+mj-lt"/>
                        </a:rPr>
                        <a:t>Fiscal deductions (</a:t>
                      </a:r>
                      <a:r>
                        <a:rPr lang="en-GB" sz="1050" noProof="0" dirty="0" err="1">
                          <a:effectLst/>
                          <a:latin typeface="+mj-lt"/>
                        </a:rPr>
                        <a:t>blds</a:t>
                      </a:r>
                      <a:r>
                        <a:rPr lang="en-GB" sz="1050" noProof="0" dirty="0">
                          <a:effectLst/>
                          <a:latin typeface="+mj-lt"/>
                        </a:rPr>
                        <a:t>)</a:t>
                      </a:r>
                      <a:endParaRPr lang="en-GB" sz="105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4111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effectLst/>
                          <a:latin typeface="+mj-lt"/>
                        </a:rPr>
                        <a:t>Thermal Account</a:t>
                      </a:r>
                      <a:endParaRPr lang="en-GB" sz="105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215951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effectLst/>
                          <a:latin typeface="+mj-lt"/>
                        </a:rPr>
                        <a:t>National EE Fund (NEEF)</a:t>
                      </a:r>
                      <a:endParaRPr lang="en-GB" sz="105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36228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</a:rPr>
                        <a:t>Transition plan 4.0 (5.0)</a:t>
                      </a:r>
                      <a:endParaRPr lang="en-GB" sz="1050" noProof="0" dirty="0">
                        <a:solidFill>
                          <a:srgbClr val="00488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11682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1" kern="120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en-GB" sz="1050" b="1" kern="1200" noProof="0" dirty="0" err="1">
                          <a:solidFill>
                            <a:srgbClr val="00488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blds</a:t>
                      </a:r>
                      <a:r>
                        <a:rPr lang="en-GB" sz="1050" b="1" kern="120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(PREPA(C)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225395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effectLst/>
                          <a:latin typeface="+mj-lt"/>
                        </a:rPr>
                        <a:t>Cohesion policy</a:t>
                      </a:r>
                      <a:endParaRPr lang="en-GB" sz="1050" noProof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18969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</a:rPr>
                        <a:t>Information and training</a:t>
                      </a:r>
                      <a:endParaRPr lang="en-GB" sz="1050" noProof="0" dirty="0">
                        <a:solidFill>
                          <a:srgbClr val="00488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72923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</a:rPr>
                        <a:t>NRRP measures</a:t>
                      </a:r>
                      <a:endParaRPr lang="en-GB" sz="1050" noProof="0" dirty="0">
                        <a:solidFill>
                          <a:srgbClr val="00488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456445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</a:rPr>
                        <a:t>Kyoto Fund</a:t>
                      </a:r>
                      <a:endParaRPr lang="en-GB" sz="1050" noProof="0" dirty="0">
                        <a:solidFill>
                          <a:srgbClr val="00488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33440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savings (Public sec)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226863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</a:rPr>
                        <a:t>MEPs</a:t>
                      </a:r>
                      <a:endParaRPr lang="en-GB" sz="1050" noProof="0" dirty="0">
                        <a:solidFill>
                          <a:srgbClr val="00488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149962"/>
                  </a:ext>
                </a:extLst>
              </a:tr>
              <a:tr h="2532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noProof="0" dirty="0">
                          <a:solidFill>
                            <a:srgbClr val="004884"/>
                          </a:solidFill>
                          <a:effectLst/>
                          <a:latin typeface="+mj-lt"/>
                        </a:rPr>
                        <a:t>Sustainable transports</a:t>
                      </a:r>
                      <a:endParaRPr lang="en-GB" sz="1050" noProof="0" dirty="0">
                        <a:solidFill>
                          <a:srgbClr val="00488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72742"/>
                  </a:ext>
                </a:extLst>
              </a:tr>
            </a:tbl>
          </a:graphicData>
        </a:graphic>
      </p:graphicFrame>
      <p:pic>
        <p:nvPicPr>
          <p:cNvPr id="120" name="Elemento grafico 119" descr="Fabbrica contorno">
            <a:extLst>
              <a:ext uri="{FF2B5EF4-FFF2-40B4-BE49-F238E27FC236}">
                <a16:creationId xmlns:a16="http://schemas.microsoft.com/office/drawing/2014/main" id="{15A9C698-CE28-07F4-EFC7-07E9362DAA7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9133" y="1089725"/>
            <a:ext cx="287915" cy="283018"/>
          </a:xfrm>
          <a:prstGeom prst="rect">
            <a:avLst/>
          </a:prstGeom>
        </p:spPr>
      </p:pic>
      <p:pic>
        <p:nvPicPr>
          <p:cNvPr id="121" name="Elemento grafico 120" descr="Casa contorno">
            <a:extLst>
              <a:ext uri="{FF2B5EF4-FFF2-40B4-BE49-F238E27FC236}">
                <a16:creationId xmlns:a16="http://schemas.microsoft.com/office/drawing/2014/main" id="{3D46448C-C778-4991-5FD4-7E170C5973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4687" y="1080180"/>
            <a:ext cx="287915" cy="283018"/>
          </a:xfrm>
          <a:prstGeom prst="rect">
            <a:avLst/>
          </a:prstGeom>
        </p:spPr>
      </p:pic>
      <p:pic>
        <p:nvPicPr>
          <p:cNvPr id="122" name="Elemento grafico 121" descr="Camion contorno">
            <a:extLst>
              <a:ext uri="{FF2B5EF4-FFF2-40B4-BE49-F238E27FC236}">
                <a16:creationId xmlns:a16="http://schemas.microsoft.com/office/drawing/2014/main" id="{63311727-B0A2-A409-FD15-6DCC191D95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1146" y="1129687"/>
            <a:ext cx="287915" cy="283018"/>
          </a:xfrm>
          <a:prstGeom prst="rect">
            <a:avLst/>
          </a:prstGeom>
        </p:spPr>
      </p:pic>
      <p:pic>
        <p:nvPicPr>
          <p:cNvPr id="123" name="Elemento grafico 122" descr="Segnale contorno">
            <a:extLst>
              <a:ext uri="{FF2B5EF4-FFF2-40B4-BE49-F238E27FC236}">
                <a16:creationId xmlns:a16="http://schemas.microsoft.com/office/drawing/2014/main" id="{68790024-8111-AACD-979D-E1EC8DBF93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01541" y="1089725"/>
            <a:ext cx="287915" cy="283018"/>
          </a:xfrm>
          <a:prstGeom prst="rect">
            <a:avLst/>
          </a:prstGeom>
        </p:spPr>
      </p:pic>
      <p:pic>
        <p:nvPicPr>
          <p:cNvPr id="118" name="Elemento grafico 117" descr="Bilancia della giustizia contorno">
            <a:extLst>
              <a:ext uri="{FF2B5EF4-FFF2-40B4-BE49-F238E27FC236}">
                <a16:creationId xmlns:a16="http://schemas.microsoft.com/office/drawing/2014/main" id="{6BE2F6EB-B720-5E9E-0133-BCD67F1DF6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12835" y="1112541"/>
            <a:ext cx="287915" cy="283018"/>
          </a:xfrm>
          <a:prstGeom prst="rect">
            <a:avLst/>
          </a:prstGeom>
        </p:spPr>
      </p:pic>
      <p:sp>
        <p:nvSpPr>
          <p:cNvPr id="66" name="Rettangolo 65">
            <a:extLst>
              <a:ext uri="{FF2B5EF4-FFF2-40B4-BE49-F238E27FC236}">
                <a16:creationId xmlns:a16="http://schemas.microsoft.com/office/drawing/2014/main" id="{902D5C93-D84A-B728-7FD6-43F58B331201}"/>
              </a:ext>
            </a:extLst>
          </p:cNvPr>
          <p:cNvSpPr/>
          <p:nvPr/>
        </p:nvSpPr>
        <p:spPr>
          <a:xfrm>
            <a:off x="2258532" y="1413800"/>
            <a:ext cx="2916000" cy="3292354"/>
          </a:xfrm>
          <a:prstGeom prst="rect">
            <a:avLst/>
          </a:prstGeom>
          <a:noFill/>
          <a:ln w="19050">
            <a:solidFill>
              <a:srgbClr val="D0D8E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B9B8C59-7D39-D58B-4ED0-85729F55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Active and planned measures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8C6A8E51-076F-FEEC-590A-FFF2D8C87BC4}"/>
              </a:ext>
            </a:extLst>
          </p:cNvPr>
          <p:cNvSpPr txBox="1">
            <a:spLocks/>
          </p:cNvSpPr>
          <p:nvPr/>
        </p:nvSpPr>
        <p:spPr>
          <a:xfrm>
            <a:off x="133814" y="445722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National Energy and Climate Plan (PNIEC, June 2024) 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B9B0B4EA-F98B-B6EB-E15A-B828F467C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87364"/>
              </p:ext>
            </p:extLst>
          </p:nvPr>
        </p:nvGraphicFramePr>
        <p:xfrm>
          <a:off x="5154098" y="1208345"/>
          <a:ext cx="1984277" cy="36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54BE14-D40D-D83B-023D-5D476D3A6165}"/>
              </a:ext>
            </a:extLst>
          </p:cNvPr>
          <p:cNvSpPr txBox="1"/>
          <p:nvPr/>
        </p:nvSpPr>
        <p:spPr>
          <a:xfrm>
            <a:off x="5191419" y="1104463"/>
            <a:ext cx="21811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noProof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Planned savings 2021-2030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63764E9-694E-DB3D-1A2E-CB0345ABBC5E}"/>
              </a:ext>
            </a:extLst>
          </p:cNvPr>
          <p:cNvSpPr txBox="1"/>
          <p:nvPr/>
        </p:nvSpPr>
        <p:spPr>
          <a:xfrm>
            <a:off x="7093977" y="1102386"/>
            <a:ext cx="2108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noProof="0" dirty="0">
                <a:solidFill>
                  <a:schemeClr val="accent1">
                    <a:lumMod val="75000"/>
                  </a:schemeClr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Actual savings 2024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19292" y="1740509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51813" y="1740509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23405" y="1740509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6" name="Elemento grafico 15" descr="Segno di spunta con riempimento a tinta unita">
            <a:extLst>
              <a:ext uri="{FF2B5EF4-FFF2-40B4-BE49-F238E27FC236}">
                <a16:creationId xmlns:a16="http://schemas.microsoft.com/office/drawing/2014/main" id="{6E1B5D9E-1969-2AE8-0CCD-F791722ADB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3109" y="1704509"/>
            <a:ext cx="216000" cy="216000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24" name="Ovale 23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20581" y="1503475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53102" y="1503475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24694" y="1503475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57765" y="1503475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27692" y="1992430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60213" y="1992430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31805" y="1992430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1" name="Elemento grafico 15" descr="Segno di spunta con riempimento a tinta unita">
            <a:extLst>
              <a:ext uri="{FF2B5EF4-FFF2-40B4-BE49-F238E27FC236}">
                <a16:creationId xmlns:a16="http://schemas.microsoft.com/office/drawing/2014/main" id="{6E1B5D9E-1969-2AE8-0CCD-F791722ADB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1509" y="1956430"/>
            <a:ext cx="216000" cy="216000"/>
          </a:xfrm>
          <a:prstGeom prst="rect">
            <a:avLst/>
          </a:prstGeom>
        </p:spPr>
      </p:pic>
      <p:sp>
        <p:nvSpPr>
          <p:cNvPr id="32" name="Ovale 31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20581" y="2259902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24694" y="2259902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5" name="Elemento grafico 15" descr="Segno di spunta con riempimento a tinta unita">
            <a:extLst>
              <a:ext uri="{FF2B5EF4-FFF2-40B4-BE49-F238E27FC236}">
                <a16:creationId xmlns:a16="http://schemas.microsoft.com/office/drawing/2014/main" id="{6E1B5D9E-1969-2AE8-0CCD-F791722ADB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4398" y="2223902"/>
            <a:ext cx="216000" cy="216000"/>
          </a:xfrm>
          <a:prstGeom prst="rect">
            <a:avLst/>
          </a:prstGeom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20581" y="3006519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53102" y="3006519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24694" y="3006519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9" name="Elemento grafico 15" descr="Segno di spunta con riempimento a tinta unita">
            <a:extLst>
              <a:ext uri="{FF2B5EF4-FFF2-40B4-BE49-F238E27FC236}">
                <a16:creationId xmlns:a16="http://schemas.microsoft.com/office/drawing/2014/main" id="{6E1B5D9E-1969-2AE8-0CCD-F791722ADB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34398" y="2970519"/>
            <a:ext cx="216000" cy="216000"/>
          </a:xfrm>
          <a:prstGeom prst="rect">
            <a:avLst/>
          </a:prstGeom>
        </p:spPr>
      </p:pic>
      <p:sp>
        <p:nvSpPr>
          <p:cNvPr id="40" name="Ovale 39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52742" y="2259902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49183" y="3006519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20581" y="3504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53102" y="3504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24694" y="3504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45" name="Elemento grafico 15" descr="Segno di spunta con riempimento a tinta unita">
            <a:extLst>
              <a:ext uri="{FF2B5EF4-FFF2-40B4-BE49-F238E27FC236}">
                <a16:creationId xmlns:a16="http://schemas.microsoft.com/office/drawing/2014/main" id="{6E1B5D9E-1969-2AE8-0CCD-F791722ADB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34398" y="3456044"/>
            <a:ext cx="216000" cy="216000"/>
          </a:xfrm>
          <a:prstGeom prst="rect">
            <a:avLst/>
          </a:prstGeom>
        </p:spPr>
      </p:pic>
      <p:sp>
        <p:nvSpPr>
          <p:cNvPr id="46" name="Ovale 45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49183" y="3504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15558" y="3262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48079" y="3262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19671" y="3262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52742" y="3262648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21982" y="2500460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54503" y="2500460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26095" y="2500460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50584" y="2500460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48079" y="2746862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2D75A618-4865-A9A4-A3EC-07EDF3059A13}"/>
              </a:ext>
            </a:extLst>
          </p:cNvPr>
          <p:cNvSpPr>
            <a:spLocks noChangeAspect="1"/>
          </p:cNvSpPr>
          <p:nvPr/>
        </p:nvSpPr>
        <p:spPr>
          <a:xfrm>
            <a:off x="2421980" y="3771845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50582" y="3771845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56479" y="4024701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61142" y="4024701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6334FB8C-63A7-3609-7495-9B33A78F5280}"/>
              </a:ext>
            </a:extLst>
          </p:cNvPr>
          <p:cNvSpPr>
            <a:spLocks noChangeAspect="1"/>
          </p:cNvSpPr>
          <p:nvPr/>
        </p:nvSpPr>
        <p:spPr>
          <a:xfrm>
            <a:off x="3054503" y="4297063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9A2D12C8-30D3-12AE-FD58-88D3428B7257}"/>
              </a:ext>
            </a:extLst>
          </p:cNvPr>
          <p:cNvSpPr>
            <a:spLocks noChangeAspect="1"/>
          </p:cNvSpPr>
          <p:nvPr/>
        </p:nvSpPr>
        <p:spPr>
          <a:xfrm>
            <a:off x="3726095" y="4297063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50584" y="4297063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0EBEBDF4-4E83-EB02-463C-281615F7A335}"/>
              </a:ext>
            </a:extLst>
          </p:cNvPr>
          <p:cNvSpPr>
            <a:spLocks noChangeAspect="1"/>
          </p:cNvSpPr>
          <p:nvPr/>
        </p:nvSpPr>
        <p:spPr>
          <a:xfrm>
            <a:off x="4352742" y="4514055"/>
            <a:ext cx="144000" cy="144000"/>
          </a:xfrm>
          <a:prstGeom prst="ellipse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EF7D39D5-D0FB-4CE6-B621-6267DC7F8C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105270"/>
              </p:ext>
            </p:extLst>
          </p:nvPr>
        </p:nvGraphicFramePr>
        <p:xfrm>
          <a:off x="7102657" y="1230031"/>
          <a:ext cx="1984277" cy="3664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1FABB3C4-5965-3CC8-58E8-F7A139FA2BB4}"/>
              </a:ext>
            </a:extLst>
          </p:cNvPr>
          <p:cNvSpPr/>
          <p:nvPr/>
        </p:nvSpPr>
        <p:spPr>
          <a:xfrm>
            <a:off x="3527067" y="1074441"/>
            <a:ext cx="592303" cy="3631713"/>
          </a:xfrm>
          <a:prstGeom prst="rect">
            <a:avLst/>
          </a:prstGeom>
          <a:noFill/>
          <a:ln w="158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4EB5D17-4A6F-2B50-2104-1636AD2E7FA1}"/>
              </a:ext>
            </a:extLst>
          </p:cNvPr>
          <p:cNvSpPr/>
          <p:nvPr/>
        </p:nvSpPr>
        <p:spPr>
          <a:xfrm>
            <a:off x="4761374" y="1080782"/>
            <a:ext cx="417910" cy="3631713"/>
          </a:xfrm>
          <a:prstGeom prst="rect">
            <a:avLst/>
          </a:prstGeom>
          <a:noFill/>
          <a:ln w="158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DF2CE83-C9F6-8E9C-AC3D-92C8B9E9F06B}"/>
              </a:ext>
            </a:extLst>
          </p:cNvPr>
          <p:cNvSpPr txBox="1"/>
          <p:nvPr/>
        </p:nvSpPr>
        <p:spPr>
          <a:xfrm rot="16200000">
            <a:off x="6565018" y="4333483"/>
            <a:ext cx="60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050" noProof="0" dirty="0"/>
              <a:t>Mtoe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112154B-753D-C6F7-8814-7A2F26E933CF}"/>
              </a:ext>
            </a:extLst>
          </p:cNvPr>
          <p:cNvSpPr txBox="1"/>
          <p:nvPr/>
        </p:nvSpPr>
        <p:spPr>
          <a:xfrm rot="16200000">
            <a:off x="8490507" y="4339913"/>
            <a:ext cx="60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200" b="1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050" noProof="0" dirty="0"/>
              <a:t>Mtoe </a:t>
            </a:r>
          </a:p>
        </p:txBody>
      </p:sp>
      <p:sp>
        <p:nvSpPr>
          <p:cNvPr id="9" name="Segnaposto piè di pagina 6">
            <a:extLst>
              <a:ext uri="{FF2B5EF4-FFF2-40B4-BE49-F238E27FC236}">
                <a16:creationId xmlns:a16="http://schemas.microsoft.com/office/drawing/2014/main" id="{4D6A5FA1-FBB6-A0D5-1E73-92A4327E1118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sp>
        <p:nvSpPr>
          <p:cNvPr id="7" name="Rettangolo 6"/>
          <p:cNvSpPr/>
          <p:nvPr/>
        </p:nvSpPr>
        <p:spPr>
          <a:xfrm>
            <a:off x="195206" y="3463132"/>
            <a:ext cx="4984078" cy="216000"/>
          </a:xfrm>
          <a:prstGeom prst="rect">
            <a:avLst/>
          </a:prstGeom>
          <a:noFill/>
          <a:ln w="15875">
            <a:solidFill>
              <a:srgbClr val="00B0F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81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89099-544B-82C5-5E6E-9B384915A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A50F585-121E-0424-2E60-6BD354177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E34FE757-C755-D18E-25E7-8EE02F99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Active and planned measures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B404EBA2-9AB4-D8A0-BC9B-31798ABC3EC4}"/>
              </a:ext>
            </a:extLst>
          </p:cNvPr>
          <p:cNvSpPr txBox="1">
            <a:spLocks/>
          </p:cNvSpPr>
          <p:nvPr/>
        </p:nvSpPr>
        <p:spPr>
          <a:xfrm>
            <a:off x="133814" y="445722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Social Climate Plan (August 2025) 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F74246E6-721A-6D8D-D502-8542A9148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55543"/>
              </p:ext>
            </p:extLst>
          </p:nvPr>
        </p:nvGraphicFramePr>
        <p:xfrm>
          <a:off x="-1" y="1319353"/>
          <a:ext cx="3910361" cy="245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Elemento grafico 4" descr="Città contorno">
            <a:extLst>
              <a:ext uri="{FF2B5EF4-FFF2-40B4-BE49-F238E27FC236}">
                <a16:creationId xmlns:a16="http://schemas.microsoft.com/office/drawing/2014/main" id="{88128E06-FE72-7954-FE1D-1D2F2F9329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592" y="1056628"/>
            <a:ext cx="576000" cy="576000"/>
          </a:xfrm>
          <a:prstGeom prst="rect">
            <a:avLst/>
          </a:prstGeom>
        </p:spPr>
      </p:pic>
      <p:sp>
        <p:nvSpPr>
          <p:cNvPr id="6" name="Freccia a gallone 5">
            <a:extLst>
              <a:ext uri="{FF2B5EF4-FFF2-40B4-BE49-F238E27FC236}">
                <a16:creationId xmlns:a16="http://schemas.microsoft.com/office/drawing/2014/main" id="{7EED19AB-ACD3-59BF-8114-A08E81826277}"/>
              </a:ext>
            </a:extLst>
          </p:cNvPr>
          <p:cNvSpPr/>
          <p:nvPr/>
        </p:nvSpPr>
        <p:spPr>
          <a:xfrm>
            <a:off x="3898333" y="2353922"/>
            <a:ext cx="251067" cy="322841"/>
          </a:xfrm>
          <a:prstGeom prst="chevron">
            <a:avLst>
              <a:gd name="adj" fmla="val 65175"/>
            </a:avLst>
          </a:prstGeom>
          <a:solidFill>
            <a:srgbClr val="004884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A2F4C2-EC3B-851C-1234-208FD487429F}"/>
              </a:ext>
            </a:extLst>
          </p:cNvPr>
          <p:cNvSpPr txBox="1"/>
          <p:nvPr/>
        </p:nvSpPr>
        <p:spPr>
          <a:xfrm>
            <a:off x="1097184" y="1232373"/>
            <a:ext cx="21491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EUR 3.27 Bi</a:t>
            </a:r>
            <a:endParaRPr lang="en-GB" sz="1200" noProof="0" dirty="0"/>
          </a:p>
        </p:txBody>
      </p:sp>
      <p:sp>
        <p:nvSpPr>
          <p:cNvPr id="8" name="Uguale a 7">
            <a:extLst>
              <a:ext uri="{FF2B5EF4-FFF2-40B4-BE49-F238E27FC236}">
                <a16:creationId xmlns:a16="http://schemas.microsoft.com/office/drawing/2014/main" id="{6FE6FBEE-B55E-403C-85B6-4D9AB42D59B2}"/>
              </a:ext>
            </a:extLst>
          </p:cNvPr>
          <p:cNvSpPr/>
          <p:nvPr/>
        </p:nvSpPr>
        <p:spPr>
          <a:xfrm>
            <a:off x="857021" y="1273740"/>
            <a:ext cx="252000" cy="216000"/>
          </a:xfrm>
          <a:prstGeom prst="mathEqual">
            <a:avLst/>
          </a:prstGeom>
          <a:solidFill>
            <a:schemeClr val="bg1"/>
          </a:solidFill>
          <a:ln w="12700">
            <a:solidFill>
              <a:srgbClr val="004884"/>
            </a:solidFill>
          </a:ln>
          <a:effectLst>
            <a:reflection blurRad="114300" stA="45000" endPos="650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F7F731-B4F2-3E60-E5E4-B163BDA1D4FF}"/>
              </a:ext>
            </a:extLst>
          </p:cNvPr>
          <p:cNvSpPr txBox="1"/>
          <p:nvPr/>
        </p:nvSpPr>
        <p:spPr>
          <a:xfrm>
            <a:off x="3547052" y="1525856"/>
            <a:ext cx="21491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Public consultation</a:t>
            </a:r>
          </a:p>
          <a:p>
            <a:pPr algn="ctr"/>
            <a:r>
              <a:rPr lang="en-GB" sz="1200" noProof="0" dirty="0">
                <a:solidFill>
                  <a:srgbClr val="00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May-15 June 2025</a:t>
            </a:r>
            <a:endParaRPr lang="en-GB" sz="1200" noProof="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1159CEE-EC0F-E3F4-1FFA-02CEC3C90847}"/>
              </a:ext>
            </a:extLst>
          </p:cNvPr>
          <p:cNvSpPr txBox="1"/>
          <p:nvPr/>
        </p:nvSpPr>
        <p:spPr>
          <a:xfrm>
            <a:off x="260592" y="837407"/>
            <a:ext cx="21491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First draft (May 2025)</a:t>
            </a:r>
            <a:endParaRPr lang="en-GB" sz="1400" noProof="0" dirty="0">
              <a:solidFill>
                <a:srgbClr val="003A6A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466319-FB6D-2C4F-4C46-8278D6C11DA2}"/>
              </a:ext>
            </a:extLst>
          </p:cNvPr>
          <p:cNvSpPr/>
          <p:nvPr/>
        </p:nvSpPr>
        <p:spPr>
          <a:xfrm>
            <a:off x="329135" y="1581075"/>
            <a:ext cx="3389176" cy="2173513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2" name="Freccia a gallone 5">
            <a:extLst>
              <a:ext uri="{FF2B5EF4-FFF2-40B4-BE49-F238E27FC236}">
                <a16:creationId xmlns:a16="http://schemas.microsoft.com/office/drawing/2014/main" id="{7EED19AB-ACD3-59BF-8114-A08E81826277}"/>
              </a:ext>
            </a:extLst>
          </p:cNvPr>
          <p:cNvSpPr/>
          <p:nvPr/>
        </p:nvSpPr>
        <p:spPr>
          <a:xfrm>
            <a:off x="5092092" y="2353921"/>
            <a:ext cx="251067" cy="322841"/>
          </a:xfrm>
          <a:prstGeom prst="chevron">
            <a:avLst>
              <a:gd name="adj" fmla="val 65175"/>
            </a:avLst>
          </a:prstGeom>
          <a:solidFill>
            <a:srgbClr val="004884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graphicFrame>
        <p:nvGraphicFramePr>
          <p:cNvPr id="23" name="Grafico 22">
            <a:extLst>
              <a:ext uri="{FF2B5EF4-FFF2-40B4-BE49-F238E27FC236}">
                <a16:creationId xmlns:a16="http://schemas.microsoft.com/office/drawing/2014/main" id="{F74246E6-721A-6D8D-D502-8542A9148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194051"/>
              </p:ext>
            </p:extLst>
          </p:nvPr>
        </p:nvGraphicFramePr>
        <p:xfrm>
          <a:off x="5730757" y="1908199"/>
          <a:ext cx="3413606" cy="122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ttangolo 23">
            <a:extLst>
              <a:ext uri="{FF2B5EF4-FFF2-40B4-BE49-F238E27FC236}">
                <a16:creationId xmlns:a16="http://schemas.microsoft.com/office/drawing/2014/main" id="{D2466319-FB6D-2C4F-4C46-8278D6C11DA2}"/>
              </a:ext>
            </a:extLst>
          </p:cNvPr>
          <p:cNvSpPr/>
          <p:nvPr/>
        </p:nvSpPr>
        <p:spPr>
          <a:xfrm>
            <a:off x="5550735" y="1581075"/>
            <a:ext cx="3389176" cy="1555497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0A2F4C2-EC3B-851C-1234-208FD487429F}"/>
              </a:ext>
            </a:extLst>
          </p:cNvPr>
          <p:cNvSpPr txBox="1"/>
          <p:nvPr/>
        </p:nvSpPr>
        <p:spPr>
          <a:xfrm>
            <a:off x="260590" y="3807794"/>
            <a:ext cx="38010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Total SCP allocation: 12 measures/EUR 8.7Bi </a:t>
            </a:r>
            <a:endParaRPr lang="en-GB" sz="1200" noProof="0" dirty="0">
              <a:solidFill>
                <a:srgbClr val="004884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0A2F4C2-EC3B-851C-1234-208FD487429F}"/>
              </a:ext>
            </a:extLst>
          </p:cNvPr>
          <p:cNvSpPr txBox="1"/>
          <p:nvPr/>
        </p:nvSpPr>
        <p:spPr>
          <a:xfrm>
            <a:off x="5494595" y="3210313"/>
            <a:ext cx="3457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Total SCP allocation: 4 measures/9.3Bi</a:t>
            </a:r>
            <a:endParaRPr lang="en-GB" sz="1200" noProof="0" dirty="0">
              <a:solidFill>
                <a:srgbClr val="004884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1159CEE-EC0F-E3F4-1FFA-02CEC3C90847}"/>
              </a:ext>
            </a:extLst>
          </p:cNvPr>
          <p:cNvSpPr txBox="1"/>
          <p:nvPr/>
        </p:nvSpPr>
        <p:spPr>
          <a:xfrm>
            <a:off x="5555943" y="1722341"/>
            <a:ext cx="214910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900" b="1" noProof="0" dirty="0">
                <a:solidFill>
                  <a:srgbClr val="004884"/>
                </a:solidFill>
                <a:ea typeface="Noto Sans" panose="020B0502040504020204" pitchFamily="34" charset="0"/>
                <a:cs typeface="Arial" panose="020B0604020202020204" pitchFamily="34" charset="0"/>
              </a:rPr>
              <a:t>Households </a:t>
            </a:r>
          </a:p>
          <a:p>
            <a:r>
              <a:rPr lang="en-GB" sz="900" noProof="0" dirty="0">
                <a:solidFill>
                  <a:srgbClr val="004884"/>
                </a:solidFill>
                <a:ea typeface="Noto Sans" panose="020B0502040504020204" pitchFamily="34" charset="0"/>
                <a:cs typeface="Arial" panose="020B0604020202020204" pitchFamily="34" charset="0"/>
              </a:rPr>
              <a:t>(Social housing, EPC: F,G)</a:t>
            </a:r>
          </a:p>
        </p:txBody>
      </p:sp>
      <p:sp>
        <p:nvSpPr>
          <p:cNvPr id="2" name="Rettangolo 1"/>
          <p:cNvSpPr/>
          <p:nvPr/>
        </p:nvSpPr>
        <p:spPr>
          <a:xfrm>
            <a:off x="5558703" y="2383120"/>
            <a:ext cx="26081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900" b="1" noProof="0" dirty="0">
                <a:solidFill>
                  <a:srgbClr val="004884"/>
                </a:solidFill>
                <a:ea typeface="Noto Sans" panose="020B0502040504020204" pitchFamily="34" charset="0"/>
                <a:cs typeface="Arial" panose="020B0604020202020204" pitchFamily="34" charset="0"/>
              </a:rPr>
              <a:t>Vulnerable micro-enterprises</a:t>
            </a:r>
          </a:p>
          <a:p>
            <a:r>
              <a:rPr lang="en-GB" sz="900" noProof="0" dirty="0">
                <a:solidFill>
                  <a:srgbClr val="004884"/>
                </a:solidFill>
                <a:ea typeface="Noto Sans" panose="020B0502040504020204" pitchFamily="34" charset="0"/>
                <a:cs typeface="Arial" panose="020B0604020202020204" pitchFamily="34" charset="0"/>
              </a:rPr>
              <a:t>(Buildings, EPC: F,G)</a:t>
            </a:r>
          </a:p>
        </p:txBody>
      </p:sp>
      <p:sp>
        <p:nvSpPr>
          <p:cNvPr id="12" name="Parentesi graffa chiusa 11"/>
          <p:cNvSpPr/>
          <p:nvPr/>
        </p:nvSpPr>
        <p:spPr>
          <a:xfrm>
            <a:off x="7220133" y="1842884"/>
            <a:ext cx="280927" cy="914400"/>
          </a:xfrm>
          <a:prstGeom prst="rightBrace">
            <a:avLst>
              <a:gd name="adj1" fmla="val 20974"/>
              <a:gd name="adj2" fmla="val 50000"/>
            </a:avLst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0" name="Elemento grafico 4" descr="Città contorno">
            <a:extLst>
              <a:ext uri="{FF2B5EF4-FFF2-40B4-BE49-F238E27FC236}">
                <a16:creationId xmlns:a16="http://schemas.microsoft.com/office/drawing/2014/main" id="{88128E06-FE72-7954-FE1D-1D2F2F9329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2191" y="1058321"/>
            <a:ext cx="576000" cy="57600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0A2F4C2-EC3B-851C-1234-208FD487429F}"/>
              </a:ext>
            </a:extLst>
          </p:cNvPr>
          <p:cNvSpPr txBox="1"/>
          <p:nvPr/>
        </p:nvSpPr>
        <p:spPr>
          <a:xfrm>
            <a:off x="6318783" y="1234066"/>
            <a:ext cx="21491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EUR 3.2 Bi</a:t>
            </a:r>
            <a:endParaRPr lang="en-GB" sz="1200" noProof="0" dirty="0"/>
          </a:p>
        </p:txBody>
      </p:sp>
      <p:sp>
        <p:nvSpPr>
          <p:cNvPr id="32" name="Uguale a 7">
            <a:extLst>
              <a:ext uri="{FF2B5EF4-FFF2-40B4-BE49-F238E27FC236}">
                <a16:creationId xmlns:a16="http://schemas.microsoft.com/office/drawing/2014/main" id="{6FE6FBEE-B55E-403C-85B6-4D9AB42D59B2}"/>
              </a:ext>
            </a:extLst>
          </p:cNvPr>
          <p:cNvSpPr/>
          <p:nvPr/>
        </p:nvSpPr>
        <p:spPr>
          <a:xfrm>
            <a:off x="6078620" y="1275433"/>
            <a:ext cx="252000" cy="216000"/>
          </a:xfrm>
          <a:prstGeom prst="mathEqual">
            <a:avLst/>
          </a:prstGeom>
          <a:solidFill>
            <a:schemeClr val="bg1"/>
          </a:solidFill>
          <a:ln w="12700">
            <a:solidFill>
              <a:srgbClr val="004884"/>
            </a:solidFill>
          </a:ln>
          <a:effectLst>
            <a:reflection blurRad="114300" stA="45000" endPos="650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1159CEE-EC0F-E3F4-1FFA-02CEC3C90847}"/>
              </a:ext>
            </a:extLst>
          </p:cNvPr>
          <p:cNvSpPr txBox="1"/>
          <p:nvPr/>
        </p:nvSpPr>
        <p:spPr>
          <a:xfrm>
            <a:off x="5466051" y="849039"/>
            <a:ext cx="27112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Second draft</a:t>
            </a:r>
            <a:r>
              <a:rPr lang="en-GB" sz="1400" b="1" noProof="0" dirty="0">
                <a:solidFill>
                  <a:srgbClr val="003A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(August 2025)</a:t>
            </a:r>
            <a:endParaRPr lang="en-GB" sz="1400" noProof="0" dirty="0"/>
          </a:p>
        </p:txBody>
      </p:sp>
      <p:pic>
        <p:nvPicPr>
          <p:cNvPr id="16" name="Elemento grafico 15" descr="Recensione cliente contorno">
            <a:extLst>
              <a:ext uri="{FF2B5EF4-FFF2-40B4-BE49-F238E27FC236}">
                <a16:creationId xmlns:a16="http://schemas.microsoft.com/office/drawing/2014/main" id="{58E65E7D-9EA8-9B93-422F-6C8B79F14A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4961" y="2076416"/>
            <a:ext cx="777757" cy="77775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F708D4-9D49-7AA3-9807-7FA390FE9006}"/>
              </a:ext>
            </a:extLst>
          </p:cNvPr>
          <p:cNvSpPr txBox="1"/>
          <p:nvPr/>
        </p:nvSpPr>
        <p:spPr>
          <a:xfrm>
            <a:off x="5770191" y="3469599"/>
            <a:ext cx="2213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Under revision by the EC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78F708D4-9D49-7AA3-9807-7FA390FE9006}"/>
              </a:ext>
            </a:extLst>
          </p:cNvPr>
          <p:cNvSpPr txBox="1"/>
          <p:nvPr/>
        </p:nvSpPr>
        <p:spPr>
          <a:xfrm>
            <a:off x="5772200" y="3711333"/>
            <a:ext cx="3457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EC website says “not submitted”</a:t>
            </a: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5EC2B1A-C76A-B2E4-2727-5D30321EB25C}"/>
              </a:ext>
            </a:extLst>
          </p:cNvPr>
          <p:cNvSpPr/>
          <p:nvPr/>
        </p:nvSpPr>
        <p:spPr>
          <a:xfrm>
            <a:off x="329135" y="4140161"/>
            <a:ext cx="8519529" cy="517423"/>
          </a:xfrm>
          <a:prstGeom prst="rect">
            <a:avLst/>
          </a:prstGeom>
          <a:noFill/>
          <a:ln w="15875">
            <a:solidFill>
              <a:srgbClr val="00488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1159CEE-EC0F-E3F4-1FFA-02CEC3C90847}"/>
              </a:ext>
            </a:extLst>
          </p:cNvPr>
          <p:cNvSpPr txBox="1"/>
          <p:nvPr/>
        </p:nvSpPr>
        <p:spPr>
          <a:xfrm>
            <a:off x="329135" y="4269999"/>
            <a:ext cx="21491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EED/SCP</a:t>
            </a:r>
            <a:endParaRPr lang="en-GB" sz="1050" noProof="0" dirty="0">
              <a:solidFill>
                <a:srgbClr val="003A6A"/>
              </a:solidFill>
            </a:endParaRPr>
          </a:p>
        </p:txBody>
      </p:sp>
      <p:sp>
        <p:nvSpPr>
          <p:cNvPr id="13" name="Parentesi graffa aperta 12"/>
          <p:cNvSpPr/>
          <p:nvPr/>
        </p:nvSpPr>
        <p:spPr>
          <a:xfrm>
            <a:off x="1128444" y="4216136"/>
            <a:ext cx="153279" cy="380445"/>
          </a:xfrm>
          <a:prstGeom prst="leftBrace">
            <a:avLst>
              <a:gd name="adj1" fmla="val 25808"/>
              <a:gd name="adj2" fmla="val 45092"/>
            </a:avLst>
          </a:prstGeom>
          <a:solidFill>
            <a:schemeClr val="bg1"/>
          </a:solidFill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8F708D4-9D49-7AA3-9807-7FA390FE9006}"/>
              </a:ext>
            </a:extLst>
          </p:cNvPr>
          <p:cNvSpPr txBox="1"/>
          <p:nvPr/>
        </p:nvSpPr>
        <p:spPr>
          <a:xfrm>
            <a:off x="1281722" y="4159264"/>
            <a:ext cx="64233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Additionality</a:t>
            </a: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: extension of target buildings, focus on EPC = F,G </a:t>
            </a: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</a:t>
            </a:r>
            <a:endParaRPr lang="en-GB" sz="1200" b="1" noProof="0" dirty="0">
              <a:solidFill>
                <a:srgbClr val="004884"/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78F708D4-9D49-7AA3-9807-7FA390FE9006}"/>
              </a:ext>
            </a:extLst>
          </p:cNvPr>
          <p:cNvSpPr txBox="1"/>
          <p:nvPr/>
        </p:nvSpPr>
        <p:spPr>
          <a:xfrm>
            <a:off x="1290359" y="4380585"/>
            <a:ext cx="74897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Complementarity</a:t>
            </a: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: eligibility criteria, operational and financial synergies (resource optimisation)</a:t>
            </a:r>
            <a:endParaRPr lang="en-GB" sz="1200" noProof="0" dirty="0">
              <a:solidFill>
                <a:srgbClr val="004884"/>
              </a:solidFill>
            </a:endParaRPr>
          </a:p>
        </p:txBody>
      </p:sp>
      <p:sp>
        <p:nvSpPr>
          <p:cNvPr id="15" name="Segnaposto piè di pagina 6">
            <a:extLst>
              <a:ext uri="{FF2B5EF4-FFF2-40B4-BE49-F238E27FC236}">
                <a16:creationId xmlns:a16="http://schemas.microsoft.com/office/drawing/2014/main" id="{16C8A82E-59F0-981B-8C81-9A28D7B47321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598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DA59BC90-1389-9B75-8AC1-3ACE9651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Active and planned measures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440981A0-8847-C9FA-4F31-43A3FE1E2204}"/>
              </a:ext>
            </a:extLst>
          </p:cNvPr>
          <p:cNvSpPr txBox="1">
            <a:spLocks/>
          </p:cNvSpPr>
          <p:nvPr/>
        </p:nvSpPr>
        <p:spPr>
          <a:xfrm>
            <a:off x="133814" y="445722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Support measures – State of the art</a:t>
            </a:r>
          </a:p>
        </p:txBody>
      </p:sp>
      <p:graphicFrame>
        <p:nvGraphicFramePr>
          <p:cNvPr id="29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275221"/>
              </p:ext>
            </p:extLst>
          </p:nvPr>
        </p:nvGraphicFramePr>
        <p:xfrm>
          <a:off x="125999" y="978760"/>
          <a:ext cx="8934515" cy="374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7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108">
                  <a:extLst>
                    <a:ext uri="{9D8B030D-6E8A-4147-A177-3AD203B41FA5}">
                      <a16:colId xmlns:a16="http://schemas.microsoft.com/office/drawing/2014/main" val="2718390996"/>
                    </a:ext>
                  </a:extLst>
                </a:gridCol>
                <a:gridCol w="1634806">
                  <a:extLst>
                    <a:ext uri="{9D8B030D-6E8A-4147-A177-3AD203B41FA5}">
                      <a16:colId xmlns:a16="http://schemas.microsoft.com/office/drawing/2014/main" val="2330624413"/>
                    </a:ext>
                  </a:extLst>
                </a:gridCol>
              </a:tblGrid>
              <a:tr h="212498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Type/Mechanism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Beneficiary/Recipient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 interventions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Intensity of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96">
                <a:tc rowSpan="2">
                  <a:txBody>
                    <a:bodyPr/>
                    <a:lstStyle/>
                    <a:p>
                      <a:pPr algn="l"/>
                      <a:r>
                        <a:rPr lang="en-GB" sz="900" b="1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Ecobonus</a:t>
                      </a:r>
                      <a:endParaRPr lang="en-GB" sz="900" b="1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deduction</a:t>
                      </a:r>
                      <a:r>
                        <a:rPr lang="en-GB" sz="900" b="1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capacity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annual instalments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 (residential) 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Condominiums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Owners and tenants of existing buildings (bear the costs)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performance improvement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Dwelling, building</a:t>
                      </a:r>
                    </a:p>
                    <a:p>
                      <a:pPr marL="176213" indent="88900" algn="l">
                        <a:buFontTx/>
                        <a:buChar char="-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Plants (ex: fossil fuels): ≤ EUR 30k</a:t>
                      </a:r>
                    </a:p>
                    <a:p>
                      <a:pPr marL="176213" indent="88900" algn="l">
                        <a:buFontTx/>
                        <a:buChar char="-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Fabric ≤ EUR 60k</a:t>
                      </a:r>
                    </a:p>
                    <a:p>
                      <a:pPr marL="176213" indent="88900" algn="l">
                        <a:buFontTx/>
                        <a:buChar char="-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parts ≤ EUR 100k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50% </a:t>
                      </a:r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36% </a:t>
                      </a:r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969969"/>
                  </a:ext>
                </a:extLst>
              </a:tr>
              <a:tr h="339996">
                <a:tc rowSpan="2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 Casa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deduction</a:t>
                      </a:r>
                      <a:r>
                        <a:rPr lang="en-GB" sz="900" b="1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capacity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annual instalments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 </a:t>
                      </a:r>
                    </a:p>
                    <a:p>
                      <a:pPr algn="l"/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Structural renovation (ordinary and extra)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Dwelling, building</a:t>
                      </a:r>
                    </a:p>
                    <a:p>
                      <a:pPr marL="176213" indent="88900" algn="l" defTabSz="457200" rtl="0" eaLnBrk="1" latinLnBrk="0" hangingPunct="1">
                        <a:buFontTx/>
                        <a:buChar char="-"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Plants : ≤ EUR 95k </a:t>
                      </a:r>
                    </a:p>
                    <a:p>
                      <a:pPr marL="176213" indent="88900" algn="l" defTabSz="457200" rtl="0" eaLnBrk="1" latinLnBrk="0" hangingPunct="1">
                        <a:buFontTx/>
                        <a:buChar char="-"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Fabric: ≤ EUR 95k</a:t>
                      </a:r>
                    </a:p>
                    <a:p>
                      <a:pPr marL="176213" marR="0" lvl="0" indent="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Building (common parts): ≤ EUR 95k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50% </a:t>
                      </a:r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96">
                <a:tc vMerge="1">
                  <a:txBody>
                    <a:bodyPr/>
                    <a:lstStyle/>
                    <a:p>
                      <a:pPr algn="l"/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36% </a:t>
                      </a:r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2027-2028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996">
                <a:tc rowSpan="3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account 3.0</a:t>
                      </a:r>
                    </a:p>
                    <a:p>
                      <a:pPr algn="l"/>
                      <a:r>
                        <a:rPr lang="en-GB" sz="900" b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</a:t>
                      </a:r>
                      <a:r>
                        <a:rPr lang="en-GB" sz="900" b="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0.9Bi/yr)</a:t>
                      </a:r>
                      <a:endParaRPr lang="en-GB" sz="900" b="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 annual</a:t>
                      </a: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instalments if 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 EUR 15k)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 (residential, tertiary)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Condominiums: EUR 350Mi/yr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ESCOs (indirect)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Companies: EUR 150Mi/yr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Administrations: EUR 400Mi/yr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Small-scale</a:t>
                      </a: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projects (EE, RES-H)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Dwelling</a:t>
                      </a:r>
                    </a:p>
                    <a:p>
                      <a:pPr marL="265113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Plants (efficient heating systems and RES)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- 65%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063178"/>
                  </a:ext>
                </a:extLst>
              </a:tr>
              <a:tr h="3399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- 65%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738976"/>
                  </a:ext>
                </a:extLst>
              </a:tr>
              <a:tr h="3399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 - 100%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591813"/>
                  </a:ext>
                </a:extLst>
              </a:tr>
              <a:tr h="212498">
                <a:tc row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NEEF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900" b="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(EUR 0.3Bi)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Revolving (mixed scheme)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guarantee (a)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3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70%: [0.25%, up to 15 yrs] loan (b)+EUR 8Mi non-repayable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 (indirect)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Condominiums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Companies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Administrations</a:t>
                      </a:r>
                      <a:endParaRPr lang="en-GB" sz="900" b="1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Infrastructures (public use)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 processes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Dwellings </a:t>
                      </a:r>
                    </a:p>
                    <a:p>
                      <a:pPr marL="265113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Plants (efficient heating systems and RES)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900" b="1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(a)</a:t>
                      </a:r>
                      <a:r>
                        <a:rPr lang="en-GB" sz="900" b="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80%</a:t>
                      </a:r>
                      <a:endParaRPr lang="en-GB" sz="900" b="0" kern="12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232929"/>
                  </a:ext>
                </a:extLst>
              </a:tr>
              <a:tr h="37777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900" b="1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(a)</a:t>
                      </a:r>
                      <a:r>
                        <a:rPr lang="en-GB" sz="900" b="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80%/EUR 0.15-2.5M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(b)</a:t>
                      </a:r>
                      <a:r>
                        <a:rPr lang="en-GB" sz="900" b="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70%/EUR 0.25-4M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70755"/>
                  </a:ext>
                </a:extLst>
              </a:tr>
              <a:tr h="2124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900" b="1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(b)</a:t>
                      </a:r>
                      <a:r>
                        <a:rPr lang="en-GB" sz="900" b="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60%-80%/EUR 0.15-2M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53404"/>
                  </a:ext>
                </a:extLst>
              </a:tr>
            </a:tbl>
          </a:graphicData>
        </a:graphic>
      </p:graphicFrame>
      <p:pic>
        <p:nvPicPr>
          <p:cNvPr id="9" name="Elemento grafico 8" descr="Casa1 contorno">
            <a:extLst>
              <a:ext uri="{FF2B5EF4-FFF2-40B4-BE49-F238E27FC236}">
                <a16:creationId xmlns:a16="http://schemas.microsoft.com/office/drawing/2014/main" id="{39B18073-7B6C-CDBD-306A-558A6A2FB4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9436" y="1284942"/>
            <a:ext cx="252000" cy="252000"/>
          </a:xfrm>
          <a:prstGeom prst="rect">
            <a:avLst/>
          </a:prstGeom>
        </p:spPr>
      </p:pic>
      <p:pic>
        <p:nvPicPr>
          <p:cNvPr id="10" name="Elemento grafico 9" descr="Home con riempimento a tinta unita">
            <a:extLst>
              <a:ext uri="{FF2B5EF4-FFF2-40B4-BE49-F238E27FC236}">
                <a16:creationId xmlns:a16="http://schemas.microsoft.com/office/drawing/2014/main" id="{EFB5F7E7-FE28-22A8-2CCC-DE0190D95AB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9980" y="1651317"/>
            <a:ext cx="252000" cy="252000"/>
          </a:xfrm>
          <a:prstGeom prst="rect">
            <a:avLst/>
          </a:prstGeom>
        </p:spPr>
      </p:pic>
      <p:pic>
        <p:nvPicPr>
          <p:cNvPr id="11" name="Elemento grafico 10" descr="Casa1 contorno">
            <a:extLst>
              <a:ext uri="{FF2B5EF4-FFF2-40B4-BE49-F238E27FC236}">
                <a16:creationId xmlns:a16="http://schemas.microsoft.com/office/drawing/2014/main" id="{A48D2B20-2377-0FEF-4D5A-033D0344FF9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3825" y="2022959"/>
            <a:ext cx="252000" cy="252000"/>
          </a:xfrm>
          <a:prstGeom prst="rect">
            <a:avLst/>
          </a:prstGeom>
        </p:spPr>
      </p:pic>
      <p:pic>
        <p:nvPicPr>
          <p:cNvPr id="12" name="Elemento grafico 11" descr="Home con riempimento a tinta unita">
            <a:extLst>
              <a:ext uri="{FF2B5EF4-FFF2-40B4-BE49-F238E27FC236}">
                <a16:creationId xmlns:a16="http://schemas.microsoft.com/office/drawing/2014/main" id="{73E2A6F5-89DB-CBDD-A7B9-97059E9AA0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2450" y="2402286"/>
            <a:ext cx="252000" cy="252000"/>
          </a:xfrm>
          <a:prstGeom prst="rect">
            <a:avLst/>
          </a:prstGeom>
        </p:spPr>
      </p:pic>
      <p:pic>
        <p:nvPicPr>
          <p:cNvPr id="8" name="Elemento grafico 7" descr="Home contorno">
            <a:extLst>
              <a:ext uri="{FF2B5EF4-FFF2-40B4-BE49-F238E27FC236}">
                <a16:creationId xmlns:a16="http://schemas.microsoft.com/office/drawing/2014/main" id="{83D46319-A6CA-F82D-3FB9-162E984461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3471" y="2822976"/>
            <a:ext cx="252000" cy="252000"/>
          </a:xfrm>
          <a:prstGeom prst="rect">
            <a:avLst/>
          </a:prstGeom>
        </p:spPr>
      </p:pic>
      <p:pic>
        <p:nvPicPr>
          <p:cNvPr id="14" name="Elemento grafico 13" descr="Fabbrica contorno">
            <a:extLst>
              <a:ext uri="{FF2B5EF4-FFF2-40B4-BE49-F238E27FC236}">
                <a16:creationId xmlns:a16="http://schemas.microsoft.com/office/drawing/2014/main" id="{C3B9FC77-08A5-03F9-0BAD-2EDABFBC62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3471" y="3152001"/>
            <a:ext cx="252000" cy="252000"/>
          </a:xfrm>
          <a:prstGeom prst="rect">
            <a:avLst/>
          </a:prstGeom>
        </p:spPr>
      </p:pic>
      <p:pic>
        <p:nvPicPr>
          <p:cNvPr id="16" name="Elemento grafico 15" descr="Banca contorno">
            <a:extLst>
              <a:ext uri="{FF2B5EF4-FFF2-40B4-BE49-F238E27FC236}">
                <a16:creationId xmlns:a16="http://schemas.microsoft.com/office/drawing/2014/main" id="{91532A49-73A8-9E45-DDD7-29B6C614D0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4846" y="3514575"/>
            <a:ext cx="252000" cy="252000"/>
          </a:xfrm>
          <a:prstGeom prst="rect">
            <a:avLst/>
          </a:prstGeom>
        </p:spPr>
      </p:pic>
      <p:pic>
        <p:nvPicPr>
          <p:cNvPr id="20" name="Elemento grafico 19" descr="Fabbrica contorno">
            <a:extLst>
              <a:ext uri="{FF2B5EF4-FFF2-40B4-BE49-F238E27FC236}">
                <a16:creationId xmlns:a16="http://schemas.microsoft.com/office/drawing/2014/main" id="{BD647479-57A1-E083-96ED-4C6D18F3A3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9980" y="4157151"/>
            <a:ext cx="252000" cy="252000"/>
          </a:xfrm>
          <a:prstGeom prst="rect">
            <a:avLst/>
          </a:prstGeom>
        </p:spPr>
      </p:pic>
      <p:pic>
        <p:nvPicPr>
          <p:cNvPr id="21" name="Elemento grafico 20" descr="Banca contorno">
            <a:extLst>
              <a:ext uri="{FF2B5EF4-FFF2-40B4-BE49-F238E27FC236}">
                <a16:creationId xmlns:a16="http://schemas.microsoft.com/office/drawing/2014/main" id="{2FA1B447-CEC3-106E-8A61-808C17F175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4846" y="4458998"/>
            <a:ext cx="252000" cy="252000"/>
          </a:xfrm>
          <a:prstGeom prst="rect">
            <a:avLst/>
          </a:prstGeom>
        </p:spPr>
      </p:pic>
      <p:pic>
        <p:nvPicPr>
          <p:cNvPr id="22" name="Elemento grafico 21" descr="Home contorno">
            <a:extLst>
              <a:ext uri="{FF2B5EF4-FFF2-40B4-BE49-F238E27FC236}">
                <a16:creationId xmlns:a16="http://schemas.microsoft.com/office/drawing/2014/main" id="{BAA49846-B253-4E3D-9D5E-F12AB046E4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5985" y="3842105"/>
            <a:ext cx="252000" cy="252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6812" y="733270"/>
            <a:ext cx="305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NECP 2024 (1/2)</a:t>
            </a:r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7562B802-5DB4-5F6F-5212-928B1786D044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2157D8B-BA57-3E9F-CD0D-7482B4D8C9C7}"/>
              </a:ext>
            </a:extLst>
          </p:cNvPr>
          <p:cNvSpPr/>
          <p:nvPr/>
        </p:nvSpPr>
        <p:spPr>
          <a:xfrm>
            <a:off x="2750128" y="1236092"/>
            <a:ext cx="1454727" cy="307777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4A1A6DC-C2E4-BA6B-3558-DBE7B0A3CED5}"/>
              </a:ext>
            </a:extLst>
          </p:cNvPr>
          <p:cNvSpPr/>
          <p:nvPr/>
        </p:nvSpPr>
        <p:spPr>
          <a:xfrm>
            <a:off x="2750127" y="2022960"/>
            <a:ext cx="699655" cy="17380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E5BD1DD-0D44-BDBB-76B7-0B521C97746F}"/>
              </a:ext>
            </a:extLst>
          </p:cNvPr>
          <p:cNvSpPr/>
          <p:nvPr/>
        </p:nvSpPr>
        <p:spPr>
          <a:xfrm>
            <a:off x="2750127" y="2795086"/>
            <a:ext cx="1808019" cy="43200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2EB0425-5891-B645-0D04-DDE2CF03794E}"/>
              </a:ext>
            </a:extLst>
          </p:cNvPr>
          <p:cNvSpPr/>
          <p:nvPr/>
        </p:nvSpPr>
        <p:spPr>
          <a:xfrm>
            <a:off x="2750126" y="3921440"/>
            <a:ext cx="1323110" cy="249887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301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6D1A2-B195-2B60-617D-8240F972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870A2F-677D-5CEB-6B34-9EB6782C8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648639BB-C15A-5C00-4C9B-F73D7B7E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Active and planned measures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:a16="http://schemas.microsoft.com/office/drawing/2014/main" id="{1C3F3897-9EA5-F648-D4AC-43EA7F69951E}"/>
              </a:ext>
            </a:extLst>
          </p:cNvPr>
          <p:cNvSpPr txBox="1">
            <a:spLocks/>
          </p:cNvSpPr>
          <p:nvPr/>
        </p:nvSpPr>
        <p:spPr>
          <a:xfrm>
            <a:off x="133814" y="445722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Support measures – State of the art</a:t>
            </a:r>
          </a:p>
        </p:txBody>
      </p:sp>
      <p:graphicFrame>
        <p:nvGraphicFramePr>
          <p:cNvPr id="29" name="Segnaposto tabella 6">
            <a:extLst>
              <a:ext uri="{FF2B5EF4-FFF2-40B4-BE49-F238E27FC236}">
                <a16:creationId xmlns:a16="http://schemas.microsoft.com/office/drawing/2014/main" id="{5A6359DC-8B15-DDF5-5691-B13708963A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36068"/>
              </p:ext>
            </p:extLst>
          </p:nvPr>
        </p:nvGraphicFramePr>
        <p:xfrm>
          <a:off x="133814" y="3078995"/>
          <a:ext cx="8934515" cy="154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4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914">
                  <a:extLst>
                    <a:ext uri="{9D8B030D-6E8A-4147-A177-3AD203B41FA5}">
                      <a16:colId xmlns:a16="http://schemas.microsoft.com/office/drawing/2014/main" val="2718390996"/>
                    </a:ext>
                  </a:extLst>
                </a:gridCol>
              </a:tblGrid>
              <a:tr h="232886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Beneficiary/Recipient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Intensity of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893">
                <a:tc rowSpan="3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housing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call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(a): SH Owners/Managers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(SH, public property, individual/central heating system)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Dwelling</a:t>
                      </a:r>
                    </a:p>
                    <a:p>
                      <a:pPr marL="265113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Plant (efficient heating systems and RES)</a:t>
                      </a:r>
                    </a:p>
                    <a:p>
                      <a:pPr marL="265113" marR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Fabric</a:t>
                      </a:r>
                    </a:p>
                    <a:p>
                      <a:pPr marL="176213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EPC: F,G class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 (</a:t>
                      </a:r>
                      <a:r>
                        <a:rPr lang="en-GB" sz="900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gl,nren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gain: </a:t>
                      </a:r>
                      <a:r>
                        <a:rPr lang="en-GB" sz="900" noProof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20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(a)</a:t>
                      </a: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Grant: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42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 call (b)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(b): ESCOs (assignment of a work and services contract by: SH Owners/Managers)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66099"/>
                  </a:ext>
                </a:extLst>
              </a:tr>
              <a:tr h="574159">
                <a:tc vMerge="1">
                  <a:txBody>
                    <a:bodyPr/>
                    <a:lstStyle/>
                    <a:p>
                      <a:pPr algn="l"/>
                      <a:endParaRPr lang="en-GB" sz="900" b="1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(b)</a:t>
                      </a: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Grant: 65%-100% (provided additional funds requested by the ESCO)</a:t>
                      </a:r>
                    </a:p>
                    <a:p>
                      <a:pPr marL="0" algn="l" defTabSz="457200" rtl="0" eaLnBrk="1" latinLnBrk="0" hangingPunct="1"/>
                      <a:endParaRPr lang="en-GB" sz="900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123999"/>
                  </a:ext>
                </a:extLst>
              </a:tr>
            </a:tbl>
          </a:graphicData>
        </a:graphic>
      </p:graphicFrame>
      <p:graphicFrame>
        <p:nvGraphicFramePr>
          <p:cNvPr id="2" name="Segnaposto tabella 6">
            <a:extLst>
              <a:ext uri="{FF2B5EF4-FFF2-40B4-BE49-F238E27FC236}">
                <a16:creationId xmlns:a16="http://schemas.microsoft.com/office/drawing/2014/main" id="{E1F445FD-2DD0-8CC1-57B7-8643285A5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584568"/>
              </p:ext>
            </p:extLst>
          </p:nvPr>
        </p:nvGraphicFramePr>
        <p:xfrm>
          <a:off x="133814" y="1103397"/>
          <a:ext cx="8934515" cy="165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2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6914">
                  <a:extLst>
                    <a:ext uri="{9D8B030D-6E8A-4147-A177-3AD203B41FA5}">
                      <a16:colId xmlns:a16="http://schemas.microsoft.com/office/drawing/2014/main" val="2718390996"/>
                    </a:ext>
                  </a:extLst>
                </a:gridCol>
              </a:tblGrid>
              <a:tr h="207704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Type/Mechanism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Beneficiary/Recipient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interventions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Intensity of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96"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Cohesion funds</a:t>
                      </a:r>
                    </a:p>
                    <a:p>
                      <a:pPr algn="l"/>
                      <a:r>
                        <a:rPr lang="en-GB" sz="900" b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(before: 2021-2027)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CapEx</a:t>
                      </a:r>
                      <a:endParaRPr lang="en-GB" sz="90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Open-/Competitive</a:t>
                      </a:r>
                      <a:r>
                        <a:rPr lang="en-GB" sz="900" baseline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9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</a:p>
                    <a:p>
                      <a:pPr algn="l"/>
                      <a:endParaRPr lang="en-GB" sz="90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 administrations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Infrastructures (public use)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Building (public property)</a:t>
                      </a:r>
                      <a:endParaRPr lang="en-GB" sz="90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kern="12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 - 85% (Depending on):</a:t>
                      </a:r>
                    </a:p>
                    <a:p>
                      <a:pPr marL="171450" indent="-171450" algn="l" defTabSz="4572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900" kern="12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 fund</a:t>
                      </a:r>
                    </a:p>
                    <a:p>
                      <a:pPr marL="171450" indent="-171450" algn="l" defTabSz="4572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900" kern="12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Project</a:t>
                      </a:r>
                    </a:p>
                    <a:p>
                      <a:pPr marL="171450" indent="-171450" algn="l" defTabSz="4572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900" kern="12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Geographical area</a:t>
                      </a:r>
                    </a:p>
                    <a:p>
                      <a:pPr marL="171450" indent="-171450" algn="l" defTabSz="457200" rtl="0" eaLnBrk="1" latinLnBrk="0" hangingPunct="1">
                        <a:buFont typeface="Wingdings" panose="05000000000000000000" pitchFamily="2" charset="2"/>
                        <a:buChar char="§"/>
                      </a:pPr>
                      <a:endParaRPr lang="en-GB" sz="900" kern="120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210">
                <a:tc rowSpan="2"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NRPP:</a:t>
                      </a:r>
                    </a:p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M.7-I.17</a:t>
                      </a:r>
                    </a:p>
                    <a:p>
                      <a:pPr algn="l"/>
                      <a:r>
                        <a:rPr lang="en-GB" sz="900" b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(EUR 1.31B)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Mixed</a:t>
                      </a:r>
                      <a:r>
                        <a:rPr lang="en-GB" sz="900" b="1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scheme</a:t>
                      </a:r>
                      <a:endParaRPr lang="en-GB" sz="1800" b="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(a)</a:t>
                      </a: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 (b)</a:t>
                      </a:r>
                    </a:p>
                    <a:p>
                      <a:pPr marL="0" algn="l" defTabSz="457200" rtl="0" eaLnBrk="1" latinLnBrk="0" hangingPunct="1"/>
                      <a:endParaRPr lang="en-GB" sz="900" b="1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ESCOs (assignment of a work and services contract by: SH Owners/Managers)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 scale projects (</a:t>
                      </a: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 10M-30M)</a:t>
                      </a:r>
                      <a:endParaRPr lang="en-GB" sz="900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4572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Building (SH, public property)</a:t>
                      </a:r>
                    </a:p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en-GB" sz="900" kern="12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EP (</a:t>
                      </a:r>
                      <a:r>
                        <a:rPr lang="en-GB" sz="900" kern="1200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gl,nren</a:t>
                      </a: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gain: ≥ 30%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(a)</a:t>
                      </a: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Grant: 65%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333833"/>
                  </a:ext>
                </a:extLst>
              </a:tr>
              <a:tr h="32621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b="1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(b)</a:t>
                      </a: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Loan (market</a:t>
                      </a: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rate)</a:t>
                      </a: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35%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49058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6812" y="812353"/>
            <a:ext cx="305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NECP 2024 (2/2)</a:t>
            </a:r>
          </a:p>
        </p:txBody>
      </p:sp>
      <p:sp>
        <p:nvSpPr>
          <p:cNvPr id="9" name="Rettangolo 8"/>
          <p:cNvSpPr/>
          <p:nvPr/>
        </p:nvSpPr>
        <p:spPr>
          <a:xfrm>
            <a:off x="56812" y="2816030"/>
            <a:ext cx="305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PSC 2025 </a:t>
            </a:r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35EE5F48-1567-859F-C46E-CCD940CBFDB6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4A1A6DC-C2E4-BA6B-3558-DBE7B0A3CED5}"/>
              </a:ext>
            </a:extLst>
          </p:cNvPr>
          <p:cNvSpPr/>
          <p:nvPr/>
        </p:nvSpPr>
        <p:spPr>
          <a:xfrm>
            <a:off x="2480769" y="2148482"/>
            <a:ext cx="1942375" cy="445862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4A1A6DC-C2E4-BA6B-3558-DBE7B0A3CED5}"/>
              </a:ext>
            </a:extLst>
          </p:cNvPr>
          <p:cNvSpPr/>
          <p:nvPr/>
        </p:nvSpPr>
        <p:spPr>
          <a:xfrm>
            <a:off x="2530548" y="3441145"/>
            <a:ext cx="1609061" cy="25898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4A1A6DC-C2E4-BA6B-3558-DBE7B0A3CED5}"/>
              </a:ext>
            </a:extLst>
          </p:cNvPr>
          <p:cNvSpPr/>
          <p:nvPr/>
        </p:nvSpPr>
        <p:spPr>
          <a:xfrm>
            <a:off x="2530548" y="4017468"/>
            <a:ext cx="1765005" cy="440089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31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687497"/>
              </p:ext>
            </p:extLst>
          </p:nvPr>
        </p:nvGraphicFramePr>
        <p:xfrm>
          <a:off x="249894" y="1598492"/>
          <a:ext cx="5659293" cy="281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5B5787CC-B053-2D9C-F427-BFDCEF42BEA8}"/>
              </a:ext>
            </a:extLst>
          </p:cNvPr>
          <p:cNvSpPr/>
          <p:nvPr/>
        </p:nvSpPr>
        <p:spPr>
          <a:xfrm>
            <a:off x="2167461" y="1738536"/>
            <a:ext cx="162733" cy="198000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5CFFFA3-D833-13B7-B7ED-3D3610214514}"/>
              </a:ext>
            </a:extLst>
          </p:cNvPr>
          <p:cNvSpPr/>
          <p:nvPr/>
        </p:nvSpPr>
        <p:spPr>
          <a:xfrm>
            <a:off x="4513085" y="1738536"/>
            <a:ext cx="162733" cy="198000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it-IT" smtClean="0"/>
              <a:t>8</a:t>
            </a:fld>
            <a:endParaRPr lang="it-IT" dirty="0"/>
          </a:p>
        </p:txBody>
      </p:sp>
      <p:sp>
        <p:nvSpPr>
          <p:cNvPr id="47" name="Segnaposto testo 8">
            <a:extLst>
              <a:ext uri="{FF2B5EF4-FFF2-40B4-BE49-F238E27FC236}">
                <a16:creationId xmlns:a16="http://schemas.microsoft.com/office/drawing/2014/main" id="{CD2927C8-C644-41EF-B3E7-7065B5AF5933}"/>
              </a:ext>
            </a:extLst>
          </p:cNvPr>
          <p:cNvSpPr txBox="1">
            <a:spLocks/>
          </p:cNvSpPr>
          <p:nvPr/>
        </p:nvSpPr>
        <p:spPr>
          <a:xfrm>
            <a:off x="177794" y="802982"/>
            <a:ext cx="7235729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>
                <a:solidFill>
                  <a:srgbClr val="003A6A"/>
                </a:solidFill>
              </a:rPr>
              <a:t>Renovation and energy retrofitting investment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9FA2AF0B-EBA3-496F-A0F2-6E906628D4EE}"/>
              </a:ext>
            </a:extLst>
          </p:cNvPr>
          <p:cNvSpPr txBox="1">
            <a:spLocks/>
          </p:cNvSpPr>
          <p:nvPr/>
        </p:nvSpPr>
        <p:spPr>
          <a:xfrm>
            <a:off x="177794" y="1172314"/>
            <a:ext cx="1291205" cy="30777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dirty="0" err="1">
                <a:solidFill>
                  <a:srgbClr val="7F7F7F"/>
                </a:solidFill>
              </a:rPr>
              <a:t>Residential</a:t>
            </a:r>
            <a:endParaRPr lang="it-IT" sz="1400" b="1" dirty="0">
              <a:solidFill>
                <a:srgbClr val="7F7F7F"/>
              </a:solidFill>
            </a:endParaRPr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2613E08B-E090-5DCE-A02A-50D8CC62A9BD}"/>
              </a:ext>
            </a:extLst>
          </p:cNvPr>
          <p:cNvSpPr txBox="1">
            <a:spLocks/>
          </p:cNvSpPr>
          <p:nvPr/>
        </p:nvSpPr>
        <p:spPr>
          <a:xfrm>
            <a:off x="6072233" y="829838"/>
            <a:ext cx="289397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3A6A"/>
                </a:solidFill>
              </a:rPr>
              <a:t>Turning point</a:t>
            </a: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9839578C-6403-4332-A4AA-43097EF6C236}"/>
              </a:ext>
            </a:extLst>
          </p:cNvPr>
          <p:cNvSpPr/>
          <p:nvPr/>
        </p:nvSpPr>
        <p:spPr>
          <a:xfrm>
            <a:off x="3933625" y="1325349"/>
            <a:ext cx="1325898" cy="409885"/>
          </a:xfrm>
          <a:prstGeom prst="down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rgbClr val="002060"/>
                </a:solidFill>
              </a:rPr>
              <a:t>2020: Superbonus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795AC941-9D15-EF6A-6290-413DB4D1E6C7}"/>
              </a:ext>
            </a:extLst>
          </p:cNvPr>
          <p:cNvSpPr txBox="1">
            <a:spLocks/>
          </p:cNvSpPr>
          <p:nvPr/>
        </p:nvSpPr>
        <p:spPr>
          <a:xfrm>
            <a:off x="641921" y="4452878"/>
            <a:ext cx="3472879" cy="2308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900" b="1" dirty="0">
                <a:solidFill>
                  <a:srgbClr val="7F7F7F"/>
                </a:solidFill>
              </a:rPr>
              <a:t>Source: CRESME. ENEA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142BE9C-DD87-05E2-A46E-DC2668D93F16}"/>
              </a:ext>
            </a:extLst>
          </p:cNvPr>
          <p:cNvCxnSpPr>
            <a:cxnSpLocks/>
          </p:cNvCxnSpPr>
          <p:nvPr/>
        </p:nvCxnSpPr>
        <p:spPr>
          <a:xfrm flipV="1">
            <a:off x="2248827" y="2520521"/>
            <a:ext cx="986841" cy="602361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C2E26705-768D-E127-04B6-3DBBEECC00D9}"/>
              </a:ext>
            </a:extLst>
          </p:cNvPr>
          <p:cNvCxnSpPr>
            <a:cxnSpLocks/>
          </p:cNvCxnSpPr>
          <p:nvPr/>
        </p:nvCxnSpPr>
        <p:spPr>
          <a:xfrm flipV="1">
            <a:off x="4572000" y="2239108"/>
            <a:ext cx="240323" cy="66268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B75C3F6F-6FF3-2132-1A58-29B55765E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44759"/>
              </p:ext>
            </p:extLst>
          </p:nvPr>
        </p:nvGraphicFramePr>
        <p:xfrm>
          <a:off x="6156927" y="3714423"/>
          <a:ext cx="2737180" cy="72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079">
                  <a:extLst>
                    <a:ext uri="{9D8B030D-6E8A-4147-A177-3AD203B41FA5}">
                      <a16:colId xmlns:a16="http://schemas.microsoft.com/office/drawing/2014/main" val="1955476415"/>
                    </a:ext>
                  </a:extLst>
                </a:gridCol>
                <a:gridCol w="1377101">
                  <a:extLst>
                    <a:ext uri="{9D8B030D-6E8A-4147-A177-3AD203B41FA5}">
                      <a16:colId xmlns:a16="http://schemas.microsoft.com/office/drawing/2014/main" val="2786351598"/>
                    </a:ext>
                  </a:extLst>
                </a:gridCol>
              </a:tblGrid>
              <a:tr h="138293"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03502"/>
                  </a:ext>
                </a:extLst>
              </a:tr>
              <a:tr h="247485">
                <a:tc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101025"/>
                  </a:ext>
                </a:extLst>
              </a:tr>
              <a:tr h="247485">
                <a:tc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523884"/>
                  </a:ext>
                </a:extLst>
              </a:tr>
            </a:tbl>
          </a:graphicData>
        </a:graphic>
      </p:graphicFrame>
      <p:sp>
        <p:nvSpPr>
          <p:cNvPr id="22" name="Segnaposto piè di pagina 6">
            <a:extLst>
              <a:ext uri="{FF2B5EF4-FFF2-40B4-BE49-F238E27FC236}">
                <a16:creationId xmlns:a16="http://schemas.microsoft.com/office/drawing/2014/main" id="{4DEF2FF4-8261-728D-1E0C-BCB5272416B5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A8EBEC2-AB0A-8065-366B-03A0E9EAC744}"/>
              </a:ext>
            </a:extLst>
          </p:cNvPr>
          <p:cNvSpPr txBox="1"/>
          <p:nvPr/>
        </p:nvSpPr>
        <p:spPr>
          <a:xfrm>
            <a:off x="6260619" y="2290152"/>
            <a:ext cx="2510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LD. 11/2023 (L. 38/2023)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C7C813E-906A-3B2F-8E5C-C5BE647A0D32}"/>
              </a:ext>
            </a:extLst>
          </p:cNvPr>
          <p:cNvSpPr txBox="1"/>
          <p:nvPr/>
        </p:nvSpPr>
        <p:spPr>
          <a:xfrm>
            <a:off x="6279250" y="3109211"/>
            <a:ext cx="2510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LD. 39/2024 (L. 67/2024)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98835EFC-1A58-0251-8DE5-C602A8CC3F6C}"/>
              </a:ext>
            </a:extLst>
          </p:cNvPr>
          <p:cNvSpPr/>
          <p:nvPr/>
        </p:nvSpPr>
        <p:spPr>
          <a:xfrm>
            <a:off x="4843182" y="1740544"/>
            <a:ext cx="162733" cy="1980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llout: freccia in giù 28">
            <a:extLst>
              <a:ext uri="{FF2B5EF4-FFF2-40B4-BE49-F238E27FC236}">
                <a16:creationId xmlns:a16="http://schemas.microsoft.com/office/drawing/2014/main" id="{65754AE9-2F5A-80C9-661A-7DD57E85460C}"/>
              </a:ext>
            </a:extLst>
          </p:cNvPr>
          <p:cNvSpPr/>
          <p:nvPr/>
        </p:nvSpPr>
        <p:spPr>
          <a:xfrm>
            <a:off x="1585878" y="1321207"/>
            <a:ext cx="1325898" cy="409885"/>
          </a:xfrm>
          <a:prstGeom prst="down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rgbClr val="002060"/>
                </a:solidFill>
              </a:rPr>
              <a:t>2006: Ecobonus</a:t>
            </a:r>
          </a:p>
        </p:txBody>
      </p:sp>
      <p:sp>
        <p:nvSpPr>
          <p:cNvPr id="30" name="Callout: freccia in giù 29">
            <a:extLst>
              <a:ext uri="{FF2B5EF4-FFF2-40B4-BE49-F238E27FC236}">
                <a16:creationId xmlns:a16="http://schemas.microsoft.com/office/drawing/2014/main" id="{A5187AB0-51EF-DC40-C86F-DE8714F7E811}"/>
              </a:ext>
            </a:extLst>
          </p:cNvPr>
          <p:cNvSpPr/>
          <p:nvPr/>
        </p:nvSpPr>
        <p:spPr>
          <a:xfrm>
            <a:off x="6156926" y="1281783"/>
            <a:ext cx="2727384" cy="409885"/>
          </a:xfrm>
          <a:prstGeom prst="downArrowCallout">
            <a:avLst>
              <a:gd name="adj1" fmla="val 0"/>
              <a:gd name="adj2" fmla="val 0"/>
              <a:gd name="adj3" fmla="val 25000"/>
              <a:gd name="adj4" fmla="val 64977"/>
            </a:avLst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>
                <a:solidFill>
                  <a:srgbClr val="002060"/>
                </a:solidFill>
              </a:rPr>
              <a:t>2022: </a:t>
            </a:r>
            <a:r>
              <a:rPr lang="it-IT" sz="1100" dirty="0" err="1">
                <a:solidFill>
                  <a:srgbClr val="002060"/>
                </a:solidFill>
              </a:rPr>
              <a:t>Reshape</a:t>
            </a:r>
            <a:r>
              <a:rPr lang="it-IT" sz="1100" dirty="0">
                <a:solidFill>
                  <a:srgbClr val="002060"/>
                </a:solidFill>
              </a:rPr>
              <a:t> of the incentives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48067C33-CB56-9E45-48B6-BF8B93B315AC}"/>
              </a:ext>
            </a:extLst>
          </p:cNvPr>
          <p:cNvCxnSpPr>
            <a:cxnSpLocks/>
          </p:cNvCxnSpPr>
          <p:nvPr/>
        </p:nvCxnSpPr>
        <p:spPr>
          <a:xfrm>
            <a:off x="4924548" y="2056590"/>
            <a:ext cx="370282" cy="182518"/>
          </a:xfrm>
          <a:prstGeom prst="line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370A17B-724D-61F2-A257-F74FFA14D7C4}"/>
              </a:ext>
            </a:extLst>
          </p:cNvPr>
          <p:cNvSpPr txBox="1"/>
          <p:nvPr/>
        </p:nvSpPr>
        <p:spPr>
          <a:xfrm>
            <a:off x="6269454" y="1722013"/>
            <a:ext cx="26695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b="1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L. 234/2021 (Budget Law 2022)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7DDD95B-2C8D-EF94-0477-7F0BC65BA0A8}"/>
              </a:ext>
            </a:extLst>
          </p:cNvPr>
          <p:cNvSpPr txBox="1"/>
          <p:nvPr/>
        </p:nvSpPr>
        <p:spPr>
          <a:xfrm>
            <a:off x="6449295" y="1988508"/>
            <a:ext cx="241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Structural reduction of rates 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ADD36BE-4AFE-6305-115B-02142418B312}"/>
              </a:ext>
            </a:extLst>
          </p:cNvPr>
          <p:cNvSpPr txBox="1"/>
          <p:nvPr/>
        </p:nvSpPr>
        <p:spPr>
          <a:xfrm>
            <a:off x="6452918" y="2585203"/>
            <a:ext cx="2268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Cancellation of “discount” and “transfer” option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0E78DB7-6290-0303-B1AE-BDCAD5FF9CBD}"/>
              </a:ext>
            </a:extLst>
          </p:cNvPr>
          <p:cNvSpPr txBox="1"/>
          <p:nvPr/>
        </p:nvSpPr>
        <p:spPr>
          <a:xfrm>
            <a:off x="6452918" y="3359644"/>
            <a:ext cx="24130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noProof="0" dirty="0">
                <a:solidFill>
                  <a:srgbClr val="004884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Removal of exemptions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D0597C0F-9BEE-8307-568F-86AC456C8A19}"/>
              </a:ext>
            </a:extLst>
          </p:cNvPr>
          <p:cNvSpPr/>
          <p:nvPr/>
        </p:nvSpPr>
        <p:spPr>
          <a:xfrm>
            <a:off x="6156926" y="1691668"/>
            <a:ext cx="2731515" cy="192832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Segnaposto testo 8">
            <a:extLst>
              <a:ext uri="{FF2B5EF4-FFF2-40B4-BE49-F238E27FC236}">
                <a16:creationId xmlns:a16="http://schemas.microsoft.com/office/drawing/2014/main" id="{66CFDEF0-C41B-8381-C9E7-FCA026FB8490}"/>
              </a:ext>
            </a:extLst>
          </p:cNvPr>
          <p:cNvSpPr txBox="1">
            <a:spLocks/>
          </p:cNvSpPr>
          <p:nvPr/>
        </p:nvSpPr>
        <p:spPr>
          <a:xfrm>
            <a:off x="6156926" y="4452878"/>
            <a:ext cx="3472879" cy="2308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900" b="1" dirty="0">
                <a:solidFill>
                  <a:srgbClr val="7F7F7F"/>
                </a:solidFill>
              </a:rPr>
              <a:t>Source: CRESME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0649CD0-AF4F-0B86-3D0F-7C6D2756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Active and planned measures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AC9B4F9A-00C3-9DF1-02BB-0DE59CD14D3F}"/>
              </a:ext>
            </a:extLst>
          </p:cNvPr>
          <p:cNvSpPr txBox="1">
            <a:spLocks/>
          </p:cNvSpPr>
          <p:nvPr/>
        </p:nvSpPr>
        <p:spPr>
          <a:xfrm>
            <a:off x="133814" y="445722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Evidences from fiscal deduction measures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357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2C7C199-0D0D-7840-A88D-785280B31CF7}" type="slidenum">
              <a:rPr lang="en-GB" noProof="0" smtClean="0"/>
              <a:t>9</a:t>
            </a:fld>
            <a:endParaRPr lang="en-GB" noProof="0" dirty="0"/>
          </a:p>
        </p:txBody>
      </p:sp>
      <p:graphicFrame>
        <p:nvGraphicFramePr>
          <p:cNvPr id="9" name="Segnaposto tabell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131521"/>
              </p:ext>
            </p:extLst>
          </p:nvPr>
        </p:nvGraphicFramePr>
        <p:xfrm>
          <a:off x="263354" y="1018077"/>
          <a:ext cx="8654691" cy="3637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9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5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820">
                <a:tc>
                  <a:txBody>
                    <a:bodyPr/>
                    <a:lstStyle/>
                    <a:p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9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reforms (EED-3</a:t>
                      </a:r>
                      <a:r>
                        <a:rPr lang="en-GB" sz="9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transposition and implementation)</a:t>
                      </a:r>
                      <a:endParaRPr lang="en-GB" sz="9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476"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Fiscal deductions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sz="900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Ecobonus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Accessible by TSEs (Social Coops, No profit)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Accessible by tenants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Deduction limits proportional to the income  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GB" sz="7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NB:</a:t>
                      </a:r>
                      <a:r>
                        <a:rPr lang="en-GB" sz="7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Regardless of the deduction %</a:t>
                      </a:r>
                      <a:endParaRPr lang="en-GB" sz="7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5113" indent="-176213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 a single</a:t>
                      </a: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structural measure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5113" indent="-176213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Avoid overlapping</a:t>
                      </a: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interventions among measures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5113" indent="-176213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Maximise</a:t>
                      </a: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cost-benefit balance</a:t>
                      </a:r>
                    </a:p>
                    <a:p>
                      <a:pPr marL="265113" indent="-176213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Prioritise vulnerable individuals/groups</a:t>
                      </a: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marL="452438" indent="-98425" algn="l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the incentive to income levels</a:t>
                      </a:r>
                    </a:p>
                    <a:p>
                      <a:pPr marL="452438" indent="-98425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GB" sz="9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Restore prioritisation mechanisms for vulnerable households (as invoice dis</a:t>
                      </a:r>
                      <a:r>
                        <a:rPr lang="en-GB" sz="9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 and credit transfer option (removed as of 17 March 2023)</a:t>
                      </a:r>
                      <a:endParaRPr lang="en-GB" sz="900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19"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account</a:t>
                      </a:r>
                      <a:r>
                        <a:rPr lang="en-GB" sz="900" b="1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(3.0)</a:t>
                      </a:r>
                      <a:endParaRPr lang="en-GB" sz="900" b="1" noProof="0" dirty="0">
                        <a:solidFill>
                          <a:srgbClr val="00488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Accessible by TSEs (NEW: treated as equivalent to</a:t>
                      </a: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PAs)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 RECs and S-CC (projects submitted by Individuals and Pas) [?]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for small municipalities (&lt;15k inhabits) and public </a:t>
                      </a:r>
                      <a:r>
                        <a:rPr lang="en-GB" sz="900" kern="1200" baseline="0" noProof="0" dirty="0" err="1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blds</a:t>
                      </a: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primary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587">
                <a:tc>
                  <a:txBody>
                    <a:bodyPr/>
                    <a:lstStyle/>
                    <a:p>
                      <a:pPr algn="l"/>
                      <a:r>
                        <a:rPr lang="en-GB" sz="900" b="1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NEEF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 social housing buildings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Revive the measure (in particular the guarantee scheme). Objective of a specific working group within the EEFC – Italian </a:t>
                      </a: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Hub</a:t>
                      </a:r>
                    </a:p>
                    <a:p>
                      <a:pPr marL="271463" marR="0" indent="-1778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900" kern="1200" baseline="0" noProof="0" dirty="0">
                          <a:solidFill>
                            <a:srgbClr val="004884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Activate the connections with other measures (e.g. Eco-loan)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63178"/>
                  </a:ext>
                </a:extLst>
              </a:tr>
            </a:tbl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020" y="2162870"/>
            <a:ext cx="2589701" cy="581722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5330806" y="1924273"/>
            <a:ext cx="3449300" cy="854429"/>
          </a:xfrm>
          <a:prstGeom prst="rect">
            <a:avLst/>
          </a:prstGeom>
          <a:noFill/>
          <a:ln w="15875">
            <a:solidFill>
              <a:srgbClr val="00488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Freccia a pentagono 3">
            <a:extLst>
              <a:ext uri="{FF2B5EF4-FFF2-40B4-BE49-F238E27FC236}">
                <a16:creationId xmlns:a16="http://schemas.microsoft.com/office/drawing/2014/main" id="{598C4BB1-426D-3966-AB05-6A442DB20D36}"/>
              </a:ext>
            </a:extLst>
          </p:cNvPr>
          <p:cNvSpPr/>
          <p:nvPr/>
        </p:nvSpPr>
        <p:spPr>
          <a:xfrm>
            <a:off x="5623560" y="2805065"/>
            <a:ext cx="167640" cy="235248"/>
          </a:xfrm>
          <a:prstGeom prst="homePlate">
            <a:avLst>
              <a:gd name="adj" fmla="val 100629"/>
            </a:avLst>
          </a:prstGeom>
          <a:solidFill>
            <a:schemeClr val="bg1"/>
          </a:solidFill>
          <a:ln w="15875">
            <a:solidFill>
              <a:srgbClr val="0048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25E3E3-14EE-7949-69A6-2151B948C392}"/>
              </a:ext>
            </a:extLst>
          </p:cNvPr>
          <p:cNvSpPr txBox="1"/>
          <p:nvPr/>
        </p:nvSpPr>
        <p:spPr>
          <a:xfrm>
            <a:off x="5791200" y="2805065"/>
            <a:ext cx="29093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noProof="0" dirty="0">
                <a:solidFill>
                  <a:srgbClr val="004884"/>
                </a:solidFill>
              </a:rPr>
              <a:t>Confirm the current scheme of SCP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8EFBF78-38D5-9DD1-2407-7B5DEAD6F13C}"/>
              </a:ext>
            </a:extLst>
          </p:cNvPr>
          <p:cNvSpPr/>
          <p:nvPr/>
        </p:nvSpPr>
        <p:spPr>
          <a:xfrm>
            <a:off x="228098" y="755719"/>
            <a:ext cx="7856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noProof="0" dirty="0">
                <a:solidFill>
                  <a:srgbClr val="003A6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Prospects for EED-3 art. 8(3) implementation and fair energy transition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AB6D51-3F1E-FE39-1699-9CC53D9A9FCA}"/>
              </a:ext>
            </a:extLst>
          </p:cNvPr>
          <p:cNvSpPr/>
          <p:nvPr/>
        </p:nvSpPr>
        <p:spPr>
          <a:xfrm>
            <a:off x="5324658" y="4370847"/>
            <a:ext cx="3455448" cy="217672"/>
          </a:xfrm>
          <a:prstGeom prst="rect">
            <a:avLst/>
          </a:prstGeom>
          <a:noFill/>
          <a:ln w="15875">
            <a:solidFill>
              <a:srgbClr val="004884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Segnaposto piè di pagina 6">
            <a:extLst>
              <a:ext uri="{FF2B5EF4-FFF2-40B4-BE49-F238E27FC236}">
                <a16:creationId xmlns:a16="http://schemas.microsoft.com/office/drawing/2014/main" id="{182C2285-9948-A0E2-6332-D2F330EAA30F}"/>
              </a:ext>
            </a:extLst>
          </p:cNvPr>
          <p:cNvSpPr txBox="1">
            <a:spLocks/>
          </p:cNvSpPr>
          <p:nvPr/>
        </p:nvSpPr>
        <p:spPr>
          <a:xfrm>
            <a:off x="1512267" y="4749102"/>
            <a:ext cx="7457562" cy="366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>
              <a:defRPr sz="1200">
                <a:solidFill>
                  <a:srgbClr val="898989"/>
                </a:solidFill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/>
              <a:t>Credito al Credito 2026 – Panel B4: </a:t>
            </a:r>
            <a:r>
              <a:rPr lang="it-IT" dirty="0"/>
              <a:t>La nuova frontiera dei finanziamenti sostenibili alle famiglie </a:t>
            </a:r>
            <a:endParaRPr lang="en-GB" noProof="0" dirty="0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7F9CB81F-F991-D802-F34F-2C5494B4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4" y="73388"/>
            <a:ext cx="8229600" cy="369332"/>
          </a:xfrm>
        </p:spPr>
        <p:txBody>
          <a:bodyPr/>
          <a:lstStyle/>
          <a:p>
            <a:r>
              <a:rPr lang="en-GB" sz="2400" noProof="0" dirty="0">
                <a:solidFill>
                  <a:schemeClr val="bg1"/>
                </a:solidFill>
              </a:rPr>
              <a:t>Active and planned measures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FF8CB403-F3D0-9AEF-FB90-45E1BE4A2C83}"/>
              </a:ext>
            </a:extLst>
          </p:cNvPr>
          <p:cNvSpPr txBox="1">
            <a:spLocks/>
          </p:cNvSpPr>
          <p:nvPr/>
        </p:nvSpPr>
        <p:spPr>
          <a:xfrm>
            <a:off x="133814" y="445723"/>
            <a:ext cx="8646292" cy="246221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0" noProof="0" dirty="0">
                <a:solidFill>
                  <a:schemeClr val="bg1"/>
                </a:solidFill>
              </a:rPr>
              <a:t>How to unlock the investment potential of energy efficiency</a:t>
            </a:r>
          </a:p>
        </p:txBody>
      </p:sp>
    </p:spTree>
    <p:extLst>
      <p:ext uri="{BB962C8B-B14F-4D97-AF65-F5344CB8AC3E}">
        <p14:creationId xmlns:p14="http://schemas.microsoft.com/office/powerpoint/2010/main" val="154026115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7497</TotalTime>
  <Words>1678</Words>
  <Application>Microsoft Office PowerPoint</Application>
  <PresentationFormat>Presentazione su schermo (16:9)</PresentationFormat>
  <Paragraphs>356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EC Square Sans Pro</vt:lpstr>
      <vt:lpstr>Noto Sans</vt:lpstr>
      <vt:lpstr>Wingdings</vt:lpstr>
      <vt:lpstr>ModelloTemplateENEAita</vt:lpstr>
      <vt:lpstr>Presentazione standard di PowerPoint</vt:lpstr>
      <vt:lpstr>Energy efficiency policy framework</vt:lpstr>
      <vt:lpstr>Energy efficiency policy framework</vt:lpstr>
      <vt:lpstr>Active and planned measures</vt:lpstr>
      <vt:lpstr>Active and planned measures</vt:lpstr>
      <vt:lpstr>Active and planned measures</vt:lpstr>
      <vt:lpstr>Active and planned measures</vt:lpstr>
      <vt:lpstr>Active and planned measures</vt:lpstr>
      <vt:lpstr>Active and planned measures</vt:lpstr>
      <vt:lpstr>Active and planned measures</vt:lpstr>
      <vt:lpstr>Presentazione standard di PowerPoint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Alessandro Fiorini</cp:lastModifiedBy>
  <cp:revision>273</cp:revision>
  <cp:lastPrinted>2017-01-17T13:52:56Z</cp:lastPrinted>
  <dcterms:created xsi:type="dcterms:W3CDTF">2017-01-03T12:35:40Z</dcterms:created>
  <dcterms:modified xsi:type="dcterms:W3CDTF">2026-03-30T13:17:05Z</dcterms:modified>
</cp:coreProperties>
</file>