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trictFirstAndLastChars="0" embedTrueTypeFonts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5" r:id="rId2"/>
    <p:sldId id="261" r:id="rId3"/>
    <p:sldId id="266" r:id="rId4"/>
    <p:sldId id="268" r:id="rId5"/>
    <p:sldId id="269" r:id="rId6"/>
  </p:sldIdLst>
  <p:sldSz cx="9144000" cy="5143500" type="screen16x9"/>
  <p:notesSz cx="7099300" cy="10234613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qMuqJG3cb5nVDhqjVVjzecKqR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324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1DED4B-2857-4DBE-9CBD-ECA4B48AF09F}" v="13955" dt="2025-10-28T15:47:05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1"/>
    <p:restoredTop sz="94712"/>
  </p:normalViewPr>
  <p:slideViewPr>
    <p:cSldViewPr snapToGrid="0" showGuides="1">
      <p:cViewPr>
        <p:scale>
          <a:sx n="142" d="100"/>
          <a:sy n="142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472" y="200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gs" Target="tags/tag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customschemas.google.com/relationships/presentationmetadata" Target="metadata"/><Relationship Id="rId28" Type="http://schemas.microsoft.com/office/2015/10/relationships/revisionInfo" Target="revisionInfo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F2AFFCF-B73F-2B65-B45B-F8E604FB28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12E504-4FBA-A300-CD66-7ED8351E7C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97A52-61AA-244B-97F4-BDDE2BBA9B05}" type="datetimeFigureOut">
              <a:rPr lang="it-IT" smtClean="0"/>
              <a:t>28/10/2025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6A6C34-35A1-F5F3-D438-675FB63430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925B52-16F4-1F1E-CBCA-F2144D3BD6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C7698-B57C-E64F-AEC6-A40B727C4F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596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4313" y="0"/>
            <a:ext cx="307340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288" y="768350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2788" y="4860925"/>
            <a:ext cx="5673725" cy="460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340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>
          <a:extLst>
            <a:ext uri="{FF2B5EF4-FFF2-40B4-BE49-F238E27FC236}">
              <a16:creationId xmlns:a16="http://schemas.microsoft.com/office/drawing/2014/main" id="{B1B12153-6898-D161-44B7-A67981607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>
            <a:extLst>
              <a:ext uri="{FF2B5EF4-FFF2-40B4-BE49-F238E27FC236}">
                <a16:creationId xmlns:a16="http://schemas.microsoft.com/office/drawing/2014/main" id="{70138EFB-0CA9-67AD-7EFB-5DC58D037A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2788" y="4860925"/>
            <a:ext cx="5673725" cy="4606925"/>
          </a:xfrm>
          <a:prstGeom prst="rect">
            <a:avLst/>
          </a:prstGeom>
        </p:spPr>
        <p:txBody>
          <a:bodyPr spcFirstLastPara="1" wrap="square" lIns="96275" tIns="48125" rIns="96275" bIns="481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:notes">
            <a:extLst>
              <a:ext uri="{FF2B5EF4-FFF2-40B4-BE49-F238E27FC236}">
                <a16:creationId xmlns:a16="http://schemas.microsoft.com/office/drawing/2014/main" id="{B9215DAE-9D67-1006-0F4E-C5CC0DB78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242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17CE2887-4EFA-E9EF-5CBB-BD72B3BD1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>
            <a:extLst>
              <a:ext uri="{FF2B5EF4-FFF2-40B4-BE49-F238E27FC236}">
                <a16:creationId xmlns:a16="http://schemas.microsoft.com/office/drawing/2014/main" id="{EB558202-3091-E172-0D17-A2FC9BAB49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3:notes">
            <a:extLst>
              <a:ext uri="{FF2B5EF4-FFF2-40B4-BE49-F238E27FC236}">
                <a16:creationId xmlns:a16="http://schemas.microsoft.com/office/drawing/2014/main" id="{B09B8A1E-F881-76D9-58E8-3A233E5B2E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41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AAA8A887-16BB-C105-E111-F5BB5F14A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>
            <a:extLst>
              <a:ext uri="{FF2B5EF4-FFF2-40B4-BE49-F238E27FC236}">
                <a16:creationId xmlns:a16="http://schemas.microsoft.com/office/drawing/2014/main" id="{30EF568F-BC78-A26B-8C44-B584765545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3:notes">
            <a:extLst>
              <a:ext uri="{FF2B5EF4-FFF2-40B4-BE49-F238E27FC236}">
                <a16:creationId xmlns:a16="http://schemas.microsoft.com/office/drawing/2014/main" id="{91411A87-02B9-1910-E958-B1B4803609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364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>
          <a:extLst>
            <a:ext uri="{FF2B5EF4-FFF2-40B4-BE49-F238E27FC236}">
              <a16:creationId xmlns:a16="http://schemas.microsoft.com/office/drawing/2014/main" id="{6B6D528B-DC81-1F26-82E8-87A6D9074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>
            <a:extLst>
              <a:ext uri="{FF2B5EF4-FFF2-40B4-BE49-F238E27FC236}">
                <a16:creationId xmlns:a16="http://schemas.microsoft.com/office/drawing/2014/main" id="{09F9C650-BB09-320C-05D6-2892B15BCC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3:notes">
            <a:extLst>
              <a:ext uri="{FF2B5EF4-FFF2-40B4-BE49-F238E27FC236}">
                <a16:creationId xmlns:a16="http://schemas.microsoft.com/office/drawing/2014/main" id="{3205992E-22BB-93FD-2F33-AED002D266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788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04F4DF0-9D0D-2099-43A7-B3565E85F3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020" y="117542"/>
            <a:ext cx="4414980" cy="490841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C4D3EBE-FE41-45C6-EAB8-E781CAC78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354" y="1432193"/>
            <a:ext cx="5387248" cy="2663288"/>
          </a:xfrm>
          <a:prstGeom prst="rect">
            <a:avLst/>
          </a:prstGeom>
          <a:effectLst>
            <a:outerShdw blurRad="84767" dist="55210" dir="2700000" algn="tl" rotWithShape="0">
              <a:prstClr val="black">
                <a:alpha val="14000"/>
              </a:prst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5755" y="1212396"/>
            <a:ext cx="6988629" cy="39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7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4390522E-EFE6-EE18-092F-20D5BEE405FF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0A8D267B-1477-EC93-D477-067DCF529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AE1A0DB-EA44-76DE-52CE-D979B48957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70451"/>
            <a:ext cx="9144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3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03970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55C46244-8B4A-B4FF-7CB8-B4643F888951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A06DC38A-8E79-B081-F982-B40A9FC13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4C3E65F-D643-C4F8-D89F-C50B23D91A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70790"/>
            <a:ext cx="9144000" cy="3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5755" y="1212396"/>
            <a:ext cx="6988629" cy="3931104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7C962C18-0DB8-927D-B916-945DE87725E3}"/>
              </a:ext>
            </a:extLst>
          </p:cNvPr>
          <p:cNvGrpSpPr/>
          <p:nvPr userDrawn="1"/>
        </p:nvGrpSpPr>
        <p:grpSpPr>
          <a:xfrm>
            <a:off x="157021" y="117542"/>
            <a:ext cx="4737612" cy="5137364"/>
            <a:chOff x="157020" y="117542"/>
            <a:chExt cx="6300297" cy="6831906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8E170BF5-B2EF-1B94-E166-3DD6AC49B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7020" y="117542"/>
              <a:ext cx="4438840" cy="6544552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824F97EB-B9D9-BCE2-0B1B-1F78AC8FC7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24802" y="2540733"/>
              <a:ext cx="4332515" cy="4408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6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431DF87-17D4-1B1C-F77B-FF70EF57B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70451"/>
            <a:ext cx="9144000" cy="381000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20174C28-96CC-3723-EE0C-1B8F7164AD68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319B4535-5A4F-232B-7ECE-65744E178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1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D7FE0C7C-D585-F3D5-984F-A9A1CA3371F0}"/>
              </a:ext>
            </a:extLst>
          </p:cNvPr>
          <p:cNvGrpSpPr/>
          <p:nvPr userDrawn="1"/>
        </p:nvGrpSpPr>
        <p:grpSpPr>
          <a:xfrm>
            <a:off x="157021" y="117543"/>
            <a:ext cx="5237099" cy="4908416"/>
            <a:chOff x="209359" y="156722"/>
            <a:chExt cx="6982795" cy="6544551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E8CEB9F1-4EB3-B439-4A40-12925CD3D0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9359" y="156722"/>
              <a:ext cx="4438841" cy="6544551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B6C7B9F-8DAF-08BD-A284-C0451D4289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53600" y="1145347"/>
              <a:ext cx="4938554" cy="5435655"/>
            </a:xfrm>
            <a:prstGeom prst="rect">
              <a:avLst/>
            </a:prstGeom>
          </p:spPr>
        </p:pic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5755" y="1212396"/>
            <a:ext cx="6988629" cy="39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6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1AD3589-3281-082A-E848-AC88C178BE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500"/>
            <a:ext cx="9144000" cy="381000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20174C28-96CC-3723-EE0C-1B8F7164AD68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319B4535-5A4F-232B-7ECE-65744E178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0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F28C2027-E100-CA65-2505-E32B94D5A91B}"/>
              </a:ext>
            </a:extLst>
          </p:cNvPr>
          <p:cNvGrpSpPr/>
          <p:nvPr userDrawn="1"/>
        </p:nvGrpSpPr>
        <p:grpSpPr>
          <a:xfrm>
            <a:off x="157021" y="117542"/>
            <a:ext cx="6084157" cy="4921283"/>
            <a:chOff x="209361" y="156723"/>
            <a:chExt cx="8090996" cy="654455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B5B63F1-2ED1-5554-B6DB-8138F8E11E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9361" y="156723"/>
              <a:ext cx="4438840" cy="6544552"/>
            </a:xfrm>
            <a:prstGeom prst="rect">
              <a:avLst/>
            </a:prstGeom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91DA113E-9306-D9DB-1334-6949C349E8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17633" y="1259208"/>
              <a:ext cx="7782724" cy="4339582"/>
            </a:xfrm>
            <a:prstGeom prst="rect">
              <a:avLst/>
            </a:prstGeom>
          </p:spPr>
        </p:pic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5755" y="1212396"/>
            <a:ext cx="6988629" cy="39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7C8B6B2-8029-3C82-9EF0-7611FADC3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9224"/>
            <a:ext cx="9144000" cy="381000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BD30EBE1-1968-6FA4-8189-512DBDBDBA3B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FB64A054-39CF-3D30-69F5-78F4E83146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48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498C0AD-251B-6E7C-2FA8-FBF29DE27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51" t="39757"/>
          <a:stretch>
            <a:fillRect/>
          </a:stretch>
        </p:blipFill>
        <p:spPr>
          <a:xfrm>
            <a:off x="5767137" y="2775284"/>
            <a:ext cx="3197247" cy="236821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B5B63F1-2ED1-5554-B6DB-8138F8E11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021" y="117542"/>
            <a:ext cx="3337858" cy="492128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B89FC74-AA86-A3AA-8366-8AFB8334E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988" y="117542"/>
            <a:ext cx="3337858" cy="49212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08B2ABF-2926-81EC-F01D-E3A2077F61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1335" y="385487"/>
            <a:ext cx="5084666" cy="35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3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564D0DC-32FF-C367-05D5-951E6E67D6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11753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606" imgH="608" progId="TCLayout.ActiveDocument.1">
                  <p:embed/>
                </p:oleObj>
              </mc:Choice>
              <mc:Fallback>
                <p:oleObj name="think-cell Slide" r:id="rId14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63" r:id="rId4"/>
    <p:sldLayoutId id="2147483660" r:id="rId5"/>
    <p:sldLayoutId id="2147483655" r:id="rId6"/>
    <p:sldLayoutId id="2147483661" r:id="rId7"/>
    <p:sldLayoutId id="2147483654" r:id="rId8"/>
    <p:sldLayoutId id="2147483662" r:id="rId9"/>
    <p:sldLayoutId id="2147483656" r:id="rId10"/>
    <p:sldLayoutId id="214748366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00" userDrawn="1">
          <p15:clr>
            <a:srgbClr val="F26B43"/>
          </p15:clr>
        </p15:guide>
        <p15:guide id="2" orient="horz" pos="5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21.jpe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jpeg"/><Relationship Id="rId2" Type="http://schemas.openxmlformats.org/officeDocument/2006/relationships/tags" Target="../tags/tag6.xml"/><Relationship Id="rId16" Type="http://schemas.openxmlformats.org/officeDocument/2006/relationships/image" Target="../media/image24.jfif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9.png"/><Relationship Id="rId5" Type="http://schemas.openxmlformats.org/officeDocument/2006/relationships/tags" Target="../tags/tag9.xml"/><Relationship Id="rId15" Type="http://schemas.openxmlformats.org/officeDocument/2006/relationships/image" Target="../media/image23.jpeg"/><Relationship Id="rId10" Type="http://schemas.openxmlformats.org/officeDocument/2006/relationships/image" Target="../media/image1.emf"/><Relationship Id="rId4" Type="http://schemas.openxmlformats.org/officeDocument/2006/relationships/tags" Target="../tags/tag8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19.png"/><Relationship Id="rId3" Type="http://schemas.openxmlformats.org/officeDocument/2006/relationships/tags" Target="../tags/tag13.xml"/><Relationship Id="rId21" Type="http://schemas.openxmlformats.org/officeDocument/2006/relationships/image" Target="../media/image27.emf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1.emf"/><Relationship Id="rId2" Type="http://schemas.openxmlformats.org/officeDocument/2006/relationships/tags" Target="../tags/tag12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26.em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30.emf"/><Relationship Id="rId5" Type="http://schemas.openxmlformats.org/officeDocument/2006/relationships/tags" Target="../tags/tag15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29.emf"/><Relationship Id="rId10" Type="http://schemas.openxmlformats.org/officeDocument/2006/relationships/tags" Target="../tags/tag20.xml"/><Relationship Id="rId19" Type="http://schemas.openxmlformats.org/officeDocument/2006/relationships/image" Target="../media/image25.emf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9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.emf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oleObject" Target="../embeddings/oleObject4.bin"/><Relationship Id="rId5" Type="http://schemas.openxmlformats.org/officeDocument/2006/relationships/tags" Target="../tags/tag28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4.xml"/><Relationship Id="rId7" Type="http://schemas.openxmlformats.org/officeDocument/2006/relationships/oleObject" Target="../embeddings/oleObject5.bin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3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emf"/><Relationship Id="rId4" Type="http://schemas.openxmlformats.org/officeDocument/2006/relationships/tags" Target="../tags/tag35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>
          <a:extLst>
            <a:ext uri="{FF2B5EF4-FFF2-40B4-BE49-F238E27FC236}">
              <a16:creationId xmlns:a16="http://schemas.microsoft.com/office/drawing/2014/main" id="{EDB43627-A954-9F2E-641B-0E257E1B5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btfpColumnGapBlocker805054">
            <a:extLst>
              <a:ext uri="{FF2B5EF4-FFF2-40B4-BE49-F238E27FC236}">
                <a16:creationId xmlns:a16="http://schemas.microsoft.com/office/drawing/2014/main" id="{18ADB455-7D3A-4C35-AC69-8C1C465F7BF6}"/>
              </a:ext>
            </a:extLst>
          </p:cNvPr>
          <p:cNvSpPr/>
          <p:nvPr/>
        </p:nvSpPr>
        <p:spPr>
          <a:xfrm>
            <a:off x="0" y="5194935"/>
            <a:ext cx="330200" cy="102870"/>
          </a:xfrm>
          <a:prstGeom prst="rect">
            <a:avLst/>
          </a:prstGeom>
          <a:pattFill prst="ltUpDiag">
            <a:fgClr>
              <a:srgbClr val="BBCABA"/>
            </a:fgClr>
            <a:bgClr>
              <a:srgbClr val="FFFFFF"/>
            </a:bgClr>
          </a:patt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btfpColumnGapBlocker848822">
            <a:extLst>
              <a:ext uri="{FF2B5EF4-FFF2-40B4-BE49-F238E27FC236}">
                <a16:creationId xmlns:a16="http://schemas.microsoft.com/office/drawing/2014/main" id="{2788F1F8-7678-6CD8-E176-339F8EB968EA}"/>
              </a:ext>
            </a:extLst>
          </p:cNvPr>
          <p:cNvSpPr/>
          <p:nvPr/>
        </p:nvSpPr>
        <p:spPr>
          <a:xfrm>
            <a:off x="0" y="-154305"/>
            <a:ext cx="330200" cy="102870"/>
          </a:xfrm>
          <a:prstGeom prst="rect">
            <a:avLst/>
          </a:prstGeom>
          <a:pattFill prst="ltUpDiag">
            <a:fgClr>
              <a:srgbClr val="BBCABA"/>
            </a:fgClr>
            <a:bgClr>
              <a:srgbClr val="FFFFFF"/>
            </a:bgClr>
          </a:patt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2" name="btfpColumnIndicator286177">
            <a:extLst>
              <a:ext uri="{FF2B5EF4-FFF2-40B4-BE49-F238E27FC236}">
                <a16:creationId xmlns:a16="http://schemas.microsoft.com/office/drawing/2014/main" id="{EB190CDF-DC0D-6FE3-A054-D6D7263F9E42}"/>
              </a:ext>
            </a:extLst>
          </p:cNvPr>
          <p:cNvCxnSpPr/>
          <p:nvPr/>
        </p:nvCxnSpPr>
        <p:spPr>
          <a:xfrm flipV="1">
            <a:off x="11861800" y="5194935"/>
            <a:ext cx="0" cy="102870"/>
          </a:xfrm>
          <a:prstGeom prst="line">
            <a:avLst/>
          </a:prstGeom>
          <a:ln w="19050" cap="flat" cmpd="sng" algn="ctr">
            <a:solidFill>
              <a:srgbClr val="50786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btfpColumnIndicator937376">
            <a:extLst>
              <a:ext uri="{FF2B5EF4-FFF2-40B4-BE49-F238E27FC236}">
                <a16:creationId xmlns:a16="http://schemas.microsoft.com/office/drawing/2014/main" id="{457B9221-E72F-6870-72E5-5ED8CCD3354D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19050" cap="flat" cmpd="sng" algn="ctr">
            <a:solidFill>
              <a:srgbClr val="50786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btfpColumnIndicator516431">
            <a:extLst>
              <a:ext uri="{FF2B5EF4-FFF2-40B4-BE49-F238E27FC236}">
                <a16:creationId xmlns:a16="http://schemas.microsoft.com/office/drawing/2014/main" id="{0BEEE126-058F-9250-0BA7-BC945A897729}"/>
              </a:ext>
            </a:extLst>
          </p:cNvPr>
          <p:cNvCxnSpPr/>
          <p:nvPr/>
        </p:nvCxnSpPr>
        <p:spPr>
          <a:xfrm flipV="1">
            <a:off x="330200" y="5194935"/>
            <a:ext cx="0" cy="102870"/>
          </a:xfrm>
          <a:prstGeom prst="line">
            <a:avLst/>
          </a:prstGeom>
          <a:ln w="19050" cap="flat" cmpd="sng" algn="ctr">
            <a:solidFill>
              <a:srgbClr val="50786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btfpColumnIndicator487077">
            <a:extLst>
              <a:ext uri="{FF2B5EF4-FFF2-40B4-BE49-F238E27FC236}">
                <a16:creationId xmlns:a16="http://schemas.microsoft.com/office/drawing/2014/main" id="{550505C3-1FB3-2239-F4DA-64BFB514F13B}"/>
              </a:ext>
            </a:extLst>
          </p:cNvPr>
          <p:cNvCxnSpPr/>
          <p:nvPr/>
        </p:nvCxnSpPr>
        <p:spPr>
          <a:xfrm flipV="1">
            <a:off x="330200" y="-154305"/>
            <a:ext cx="0" cy="102870"/>
          </a:xfrm>
          <a:prstGeom prst="line">
            <a:avLst/>
          </a:prstGeom>
          <a:ln w="19050" cap="flat" cmpd="sng" algn="ctr">
            <a:solidFill>
              <a:srgbClr val="50786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btfpColumnGapBlocker699504">
            <a:extLst>
              <a:ext uri="{FF2B5EF4-FFF2-40B4-BE49-F238E27FC236}">
                <a16:creationId xmlns:a16="http://schemas.microsoft.com/office/drawing/2014/main" id="{2563277C-D5C1-09F3-72A1-1561E2AC62E4}"/>
              </a:ext>
            </a:extLst>
          </p:cNvPr>
          <p:cNvSpPr/>
          <p:nvPr/>
        </p:nvSpPr>
        <p:spPr>
          <a:xfrm>
            <a:off x="0" y="-154305"/>
            <a:ext cx="330200" cy="102870"/>
          </a:xfrm>
          <a:prstGeom prst="rect">
            <a:avLst/>
          </a:prstGeom>
          <a:pattFill prst="ltUpDiag">
            <a:fgClr>
              <a:srgbClr val="BBCABA"/>
            </a:fgClr>
            <a:bgClr>
              <a:srgbClr val="FFFFFF"/>
            </a:bgClr>
          </a:patt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5" name="btfpColumnIndicator936872">
            <a:extLst>
              <a:ext uri="{FF2B5EF4-FFF2-40B4-BE49-F238E27FC236}">
                <a16:creationId xmlns:a16="http://schemas.microsoft.com/office/drawing/2014/main" id="{F3A05F53-CF9D-A786-7CB4-1EBA95ECF181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19050" cap="flat" cmpd="sng" algn="ctr">
            <a:solidFill>
              <a:srgbClr val="50786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btfpColumnIndicator484717">
            <a:extLst>
              <a:ext uri="{FF2B5EF4-FFF2-40B4-BE49-F238E27FC236}">
                <a16:creationId xmlns:a16="http://schemas.microsoft.com/office/drawing/2014/main" id="{4B0C31B6-0046-3F24-FDAE-0D91FCB0222B}"/>
              </a:ext>
            </a:extLst>
          </p:cNvPr>
          <p:cNvCxnSpPr/>
          <p:nvPr/>
        </p:nvCxnSpPr>
        <p:spPr>
          <a:xfrm flipV="1">
            <a:off x="330200" y="-154305"/>
            <a:ext cx="0" cy="102870"/>
          </a:xfrm>
          <a:prstGeom prst="line">
            <a:avLst/>
          </a:prstGeom>
          <a:ln w="19050" cap="flat" cmpd="sng" algn="ctr">
            <a:solidFill>
              <a:srgbClr val="50786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btfpColumnIndicator720784">
            <a:extLst>
              <a:ext uri="{FF2B5EF4-FFF2-40B4-BE49-F238E27FC236}">
                <a16:creationId xmlns:a16="http://schemas.microsoft.com/office/drawing/2014/main" id="{72FB6323-54AF-79F2-909C-F9BBA9D341FA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19050" cap="flat" cmpd="sng" algn="ctr">
            <a:solidFill>
              <a:srgbClr val="50786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btfpColumnIndicator266405">
            <a:extLst>
              <a:ext uri="{FF2B5EF4-FFF2-40B4-BE49-F238E27FC236}">
                <a16:creationId xmlns:a16="http://schemas.microsoft.com/office/drawing/2014/main" id="{1F62623D-F5AB-620C-35D7-532E2894FC74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19050" cap="flat" cmpd="sng" algn="ctr">
            <a:solidFill>
              <a:srgbClr val="50786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7CEA25-1956-E6C1-9DFC-BC0355B2F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755" y="1212396"/>
            <a:ext cx="6988629" cy="393110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39B5E56-9791-C04B-CE33-19C26A8A18B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020" y="117542"/>
            <a:ext cx="4414980" cy="490841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729C22C-E91C-D205-9B72-DAA4F939925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354" y="1432193"/>
            <a:ext cx="5387248" cy="2663288"/>
          </a:xfrm>
          <a:prstGeom prst="rect">
            <a:avLst/>
          </a:prstGeom>
          <a:effectLst>
            <a:outerShdw blurRad="84767" dist="55210" dir="2700000" algn="tl" rotWithShape="0">
              <a:prstClr val="black">
                <a:alpha val="14000"/>
              </a:prstClr>
            </a:outerShdw>
          </a:effectLst>
        </p:spPr>
      </p:pic>
      <p:sp>
        <p:nvSpPr>
          <p:cNvPr id="40" name="Google Shape;40;p1">
            <a:extLst>
              <a:ext uri="{FF2B5EF4-FFF2-40B4-BE49-F238E27FC236}">
                <a16:creationId xmlns:a16="http://schemas.microsoft.com/office/drawing/2014/main" id="{BF86DADC-F8F8-EFC0-4CE2-57474E7174FB}"/>
              </a:ext>
            </a:extLst>
          </p:cNvPr>
          <p:cNvSpPr/>
          <p:nvPr/>
        </p:nvSpPr>
        <p:spPr>
          <a:xfrm>
            <a:off x="4629628" y="390173"/>
            <a:ext cx="4414980" cy="48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dirty="0">
                <a:solidFill>
                  <a:srgbClr val="003865"/>
                </a:solidFill>
                <a:latin typeface="Verdana"/>
                <a:ea typeface="Verdana"/>
                <a:cs typeface="Verdana"/>
                <a:sym typeface="Verdana"/>
              </a:rPr>
              <a:t>Pagamenti integrati: quando il software di cassa accelera il business</a:t>
            </a:r>
          </a:p>
        </p:txBody>
      </p:sp>
      <p:sp>
        <p:nvSpPr>
          <p:cNvPr id="114" name="Rectangle 7">
            <a:extLst>
              <a:ext uri="{FF2B5EF4-FFF2-40B4-BE49-F238E27FC236}">
                <a16:creationId xmlns:a16="http://schemas.microsoft.com/office/drawing/2014/main" id="{3EF41E7A-26CF-BB81-3168-DC759F89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360" y="1878607"/>
            <a:ext cx="3259248" cy="107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it-IT" altLang="en-US" sz="10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Mauro D’Errico, </a:t>
            </a:r>
            <a:r>
              <a:rPr lang="it-IT" altLang="en-US" sz="8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</a:t>
            </a:r>
            <a:r>
              <a:rPr lang="it-IT" altLang="en-US" sz="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Co-founder, </a:t>
            </a:r>
            <a:r>
              <a:rPr lang="it-IT" altLang="en-US" sz="800" i="1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Fradiavolo</a:t>
            </a:r>
            <a:endParaRPr lang="it-IT" altLang="en-US" sz="1000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it-IT" altLang="en-US" sz="10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Fabio Marniga, </a:t>
            </a:r>
            <a:r>
              <a:rPr lang="it-IT" altLang="en-US" sz="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CEO &amp; Co-founder, </a:t>
            </a:r>
            <a:r>
              <a:rPr lang="it-IT" altLang="en-US" sz="800" i="1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Qodeup</a:t>
            </a:r>
            <a:endParaRPr lang="it-IT" altLang="en-US" sz="800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it-IT" altLang="en-US" sz="10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Domenico </a:t>
            </a:r>
            <a:r>
              <a:rPr lang="it-IT" altLang="en-US" sz="1000" b="1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Polichetti</a:t>
            </a:r>
            <a:r>
              <a:rPr lang="it-IT" altLang="en-US" sz="10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altLang="en-US" sz="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CEO, </a:t>
            </a:r>
            <a:r>
              <a:rPr lang="it-IT" altLang="en-US" sz="800" i="1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Zpay</a:t>
            </a:r>
            <a:r>
              <a:rPr lang="it-IT" altLang="en-US" sz="8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Gruppo Zucchetti</a:t>
            </a:r>
          </a:p>
          <a:p>
            <a:pPr>
              <a:spcBef>
                <a:spcPts val="600"/>
              </a:spcBef>
            </a:pPr>
            <a:r>
              <a:rPr lang="it-IT" altLang="en-US" sz="10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Giulio Vasconi,</a:t>
            </a:r>
            <a:r>
              <a:rPr lang="it-IT" altLang="en-US" sz="10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 of Marketing SME MS</a:t>
            </a:r>
            <a:r>
              <a:rPr lang="it-IT" altLang="en-US" sz="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altLang="en-US" sz="800" i="1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Nexi</a:t>
            </a:r>
            <a:endParaRPr lang="it-IT" altLang="en-US" sz="800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6A1FEF3-395A-9C00-BB0C-3633DDF093C9}"/>
              </a:ext>
            </a:extLst>
          </p:cNvPr>
          <p:cNvSpPr txBox="1"/>
          <p:nvPr/>
        </p:nvSpPr>
        <p:spPr>
          <a:xfrm>
            <a:off x="5785360" y="3157629"/>
            <a:ext cx="3074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1000" b="1" dirty="0">
                <a:solidFill>
                  <a:srgbClr val="009D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MODERATORE</a:t>
            </a:r>
            <a:br>
              <a:rPr lang="it-IT" altLang="en-US" sz="10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en-US" sz="10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Filippo Piccinini</a:t>
            </a:r>
            <a:r>
              <a:rPr lang="it-IT" altLang="en-US" sz="10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altLang="en-US" sz="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Manager, </a:t>
            </a:r>
            <a:r>
              <a:rPr lang="it-IT" altLang="en-US" sz="8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Bain &amp; Company</a:t>
            </a:r>
            <a:endParaRPr kumimoji="0" lang="it-IT" altLang="en-US" sz="10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1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btfpColumnGapBlocker612268">
            <a:extLst>
              <a:ext uri="{FF2B5EF4-FFF2-40B4-BE49-F238E27FC236}">
                <a16:creationId xmlns:a16="http://schemas.microsoft.com/office/drawing/2014/main" id="{0248E8B6-3FFD-8591-EEDD-6816260080A7}"/>
              </a:ext>
            </a:extLst>
          </p:cNvPr>
          <p:cNvSpPr/>
          <p:nvPr/>
        </p:nvSpPr>
        <p:spPr>
          <a:xfrm>
            <a:off x="0" y="5194935"/>
            <a:ext cx="330200" cy="102870"/>
          </a:xfrm>
          <a:prstGeom prst="rect">
            <a:avLst/>
          </a:prstGeom>
          <a:pattFill prst="ltUpDiag">
            <a:fgClr>
              <a:srgbClr val="333333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2" name="btfpColumnGapBlocker812634">
            <a:extLst>
              <a:ext uri="{FF2B5EF4-FFF2-40B4-BE49-F238E27FC236}">
                <a16:creationId xmlns:a16="http://schemas.microsoft.com/office/drawing/2014/main" id="{7709AEF7-6C04-BEDC-D7AD-5925DAC71A6F}"/>
              </a:ext>
            </a:extLst>
          </p:cNvPr>
          <p:cNvSpPr/>
          <p:nvPr/>
        </p:nvSpPr>
        <p:spPr>
          <a:xfrm>
            <a:off x="0" y="-154305"/>
            <a:ext cx="330200" cy="102870"/>
          </a:xfrm>
          <a:prstGeom prst="rect">
            <a:avLst/>
          </a:prstGeom>
          <a:pattFill prst="ltUpDiag">
            <a:fgClr>
              <a:srgbClr val="333333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1" name="btfpColumnIndicator915729">
            <a:extLst>
              <a:ext uri="{FF2B5EF4-FFF2-40B4-BE49-F238E27FC236}">
                <a16:creationId xmlns:a16="http://schemas.microsoft.com/office/drawing/2014/main" id="{224253FE-B4A9-8869-3836-B8DE259F36E1}"/>
              </a:ext>
            </a:extLst>
          </p:cNvPr>
          <p:cNvCxnSpPr/>
          <p:nvPr/>
        </p:nvCxnSpPr>
        <p:spPr>
          <a:xfrm flipV="1">
            <a:off x="11861800" y="519493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btfpColumnIndicator194457">
            <a:extLst>
              <a:ext uri="{FF2B5EF4-FFF2-40B4-BE49-F238E27FC236}">
                <a16:creationId xmlns:a16="http://schemas.microsoft.com/office/drawing/2014/main" id="{B6D0C9C0-B6F0-DA0A-3EE9-19E591379B55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btfpColumnIndicator525444">
            <a:extLst>
              <a:ext uri="{FF2B5EF4-FFF2-40B4-BE49-F238E27FC236}">
                <a16:creationId xmlns:a16="http://schemas.microsoft.com/office/drawing/2014/main" id="{530138F9-A077-2CA3-CD0F-C9893F90F959}"/>
              </a:ext>
            </a:extLst>
          </p:cNvPr>
          <p:cNvCxnSpPr/>
          <p:nvPr/>
        </p:nvCxnSpPr>
        <p:spPr>
          <a:xfrm flipV="1">
            <a:off x="330200" y="519493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btfpColumnIndicator785510">
            <a:extLst>
              <a:ext uri="{FF2B5EF4-FFF2-40B4-BE49-F238E27FC236}">
                <a16:creationId xmlns:a16="http://schemas.microsoft.com/office/drawing/2014/main" id="{B3E211A8-211F-802D-7768-56E953660C5A}"/>
              </a:ext>
            </a:extLst>
          </p:cNvPr>
          <p:cNvCxnSpPr/>
          <p:nvPr/>
        </p:nvCxnSpPr>
        <p:spPr>
          <a:xfrm flipV="1">
            <a:off x="3302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btfpColumnGapBlocker626175">
            <a:extLst>
              <a:ext uri="{FF2B5EF4-FFF2-40B4-BE49-F238E27FC236}">
                <a16:creationId xmlns:a16="http://schemas.microsoft.com/office/drawing/2014/main" id="{07F2B998-99CB-CEA5-2DF1-078F8D1A6752}"/>
              </a:ext>
            </a:extLst>
          </p:cNvPr>
          <p:cNvSpPr/>
          <p:nvPr/>
        </p:nvSpPr>
        <p:spPr>
          <a:xfrm>
            <a:off x="0" y="-154305"/>
            <a:ext cx="330200" cy="102870"/>
          </a:xfrm>
          <a:prstGeom prst="rect">
            <a:avLst/>
          </a:prstGeom>
          <a:pattFill prst="ltUpDiag">
            <a:fgClr>
              <a:srgbClr val="333333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4" name="btfpColumnIndicator147077">
            <a:extLst>
              <a:ext uri="{FF2B5EF4-FFF2-40B4-BE49-F238E27FC236}">
                <a16:creationId xmlns:a16="http://schemas.microsoft.com/office/drawing/2014/main" id="{F7928660-70E7-53AC-6FD4-374229614039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btfpColumnIndicator576969">
            <a:extLst>
              <a:ext uri="{FF2B5EF4-FFF2-40B4-BE49-F238E27FC236}">
                <a16:creationId xmlns:a16="http://schemas.microsoft.com/office/drawing/2014/main" id="{9B889305-FC56-62B8-7392-4BBC58D2C3A7}"/>
              </a:ext>
            </a:extLst>
          </p:cNvPr>
          <p:cNvCxnSpPr/>
          <p:nvPr/>
        </p:nvCxnSpPr>
        <p:spPr>
          <a:xfrm flipV="1">
            <a:off x="3302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btfpColumnIndicator323666">
            <a:extLst>
              <a:ext uri="{FF2B5EF4-FFF2-40B4-BE49-F238E27FC236}">
                <a16:creationId xmlns:a16="http://schemas.microsoft.com/office/drawing/2014/main" id="{DF908C1F-1157-A108-3EA1-8A251509BA36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btfpColumnIndicator427318">
            <a:extLst>
              <a:ext uri="{FF2B5EF4-FFF2-40B4-BE49-F238E27FC236}">
                <a16:creationId xmlns:a16="http://schemas.microsoft.com/office/drawing/2014/main" id="{5D459C06-D46F-1590-3322-8740B295A21F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8" name="think-cell data - do not delete" hidden="1">
            <a:extLst>
              <a:ext uri="{FF2B5EF4-FFF2-40B4-BE49-F238E27FC236}">
                <a16:creationId xmlns:a16="http://schemas.microsoft.com/office/drawing/2014/main" id="{1A97A2A2-FFA6-685A-DBAC-E87AF9FECBE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4835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606" imgH="608" progId="TCLayout.ActiveDocument.1">
                  <p:embed/>
                </p:oleObj>
              </mc:Choice>
              <mc:Fallback>
                <p:oleObj name="think-cell Slide" r:id="rId9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Google Shape;58;p3"/>
          <p:cNvSpPr txBox="1">
            <a:spLocks noGrp="1"/>
          </p:cNvSpPr>
          <p:nvPr>
            <p:ph type="sldNum" idx="4294967295"/>
          </p:nvPr>
        </p:nvSpPr>
        <p:spPr>
          <a:xfrm>
            <a:off x="7212013" y="98425"/>
            <a:ext cx="1931987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  <p:sp>
        <p:nvSpPr>
          <p:cNvPr id="61" name="Google Shape;61;p3"/>
          <p:cNvSpPr txBox="1"/>
          <p:nvPr/>
        </p:nvSpPr>
        <p:spPr>
          <a:xfrm>
            <a:off x="1264645" y="245752"/>
            <a:ext cx="7588971" cy="25391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r>
              <a:rPr lang="it-IT" dirty="0">
                <a:solidFill>
                  <a:srgbClr val="003865"/>
                </a:solidFill>
                <a:sym typeface="Montserrat"/>
              </a:rPr>
              <a:t>Pagamenti integrati: quando il software di cassa accelera il business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873F15D2-FAD8-153D-F163-16A0C5C5D594}"/>
              </a:ext>
            </a:extLst>
          </p:cNvPr>
          <p:cNvSpPr/>
          <p:nvPr/>
        </p:nvSpPr>
        <p:spPr>
          <a:xfrm>
            <a:off x="7655011" y="4827010"/>
            <a:ext cx="1488989" cy="285344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8" name="Picture 26">
            <a:extLst>
              <a:ext uri="{FF2B5EF4-FFF2-40B4-BE49-F238E27FC236}">
                <a16:creationId xmlns:a16="http://schemas.microsoft.com/office/drawing/2014/main" id="{8D19214F-222A-C45F-6DBB-D3D904CD4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720" y="4894289"/>
            <a:ext cx="1359197" cy="15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btfpPhotoPerson701755">
            <a:extLst>
              <a:ext uri="{FF2B5EF4-FFF2-40B4-BE49-F238E27FC236}">
                <a16:creationId xmlns:a16="http://schemas.microsoft.com/office/drawing/2014/main" id="{14A56AB8-9172-F7D6-5092-FB4F8D59856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r="10468" b="11586"/>
          <a:stretch/>
        </p:blipFill>
        <p:spPr bwMode="auto">
          <a:xfrm>
            <a:off x="7358132" y="1162422"/>
            <a:ext cx="1049602" cy="1049591"/>
          </a:xfrm>
          <a:prstGeom prst="ellipse">
            <a:avLst/>
          </a:prstGeom>
          <a:noFill/>
          <a:ln w="28575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" name="btfpPhotoPerson930956">
            <a:extLst>
              <a:ext uri="{FF2B5EF4-FFF2-40B4-BE49-F238E27FC236}">
                <a16:creationId xmlns:a16="http://schemas.microsoft.com/office/drawing/2014/main" id="{803320B0-B5C6-377D-BF3E-338FA908667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2" t="4595" r="27929" b="48595"/>
          <a:stretch>
            <a:fillRect/>
          </a:stretch>
        </p:blipFill>
        <p:spPr bwMode="auto">
          <a:xfrm>
            <a:off x="2943559" y="1162432"/>
            <a:ext cx="1049603" cy="1049606"/>
          </a:xfrm>
          <a:prstGeom prst="ellipse">
            <a:avLst/>
          </a:prstGeom>
          <a:noFill/>
          <a:ln w="28575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" name="TextBox 262">
            <a:extLst>
              <a:ext uri="{FF2B5EF4-FFF2-40B4-BE49-F238E27FC236}">
                <a16:creationId xmlns:a16="http://schemas.microsoft.com/office/drawing/2014/main" id="{045F38BA-1480-E9FF-AC1A-E3BFA75BCB67}"/>
              </a:ext>
            </a:extLst>
          </p:cNvPr>
          <p:cNvSpPr txBox="1"/>
          <p:nvPr/>
        </p:nvSpPr>
        <p:spPr>
          <a:xfrm>
            <a:off x="2699193" y="2283520"/>
            <a:ext cx="1538327" cy="60016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it-IT"/>
            </a:defPPr>
            <a:lvl1pPr>
              <a:spcBef>
                <a:spcPts val="1800"/>
              </a:spcBef>
              <a:defRPr sz="1050"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pPr algn="ctr"/>
            <a:r>
              <a:rPr lang="en-US" sz="11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Fabio Marniga </a:t>
            </a:r>
            <a:br>
              <a:rPr lang="en-US" sz="1100" b="1" dirty="0">
                <a:solidFill>
                  <a:srgbClr val="32468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</a:rPr>
              <a:t>CEO &amp; Co-founder, </a:t>
            </a:r>
            <a:r>
              <a:rPr lang="en-US" sz="11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Qodeup</a:t>
            </a:r>
            <a:endParaRPr lang="en-US" sz="1100" b="1" i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D7CC2C79-5B1D-FF72-7AF2-0E86C580E90F}"/>
              </a:ext>
            </a:extLst>
          </p:cNvPr>
          <p:cNvSpPr txBox="1"/>
          <p:nvPr/>
        </p:nvSpPr>
        <p:spPr>
          <a:xfrm>
            <a:off x="7113770" y="2283520"/>
            <a:ext cx="1538327" cy="60016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it-IT"/>
            </a:defPPr>
            <a:lvl1pPr>
              <a:spcBef>
                <a:spcPts val="1800"/>
              </a:spcBef>
              <a:defRPr sz="1050"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pPr algn="ctr"/>
            <a:r>
              <a:rPr lang="en-US" sz="11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Giulio Vasconi</a:t>
            </a:r>
            <a:br>
              <a:rPr lang="en-US" sz="1100" b="1" dirty="0">
                <a:solidFill>
                  <a:srgbClr val="32468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</a:rPr>
              <a:t>Head of Marketing SME MS, </a:t>
            </a:r>
            <a:r>
              <a:rPr lang="en-US" sz="11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Nexi</a:t>
            </a:r>
            <a:endParaRPr lang="en-US" sz="1100" b="1" i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C7A11693-5F5F-8BEB-2C0F-E56BCD17D12C}"/>
              </a:ext>
            </a:extLst>
          </p:cNvPr>
          <p:cNvSpPr txBox="1"/>
          <p:nvPr/>
        </p:nvSpPr>
        <p:spPr>
          <a:xfrm>
            <a:off x="4829565" y="2283520"/>
            <a:ext cx="1692160" cy="76944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it-IT"/>
            </a:defPPr>
            <a:lvl1pPr>
              <a:spcBef>
                <a:spcPts val="1800"/>
              </a:spcBef>
              <a:defRPr sz="1050"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pPr algn="ctr"/>
            <a:r>
              <a:rPr lang="en-US" sz="11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Domenico Polichetti</a:t>
            </a:r>
            <a:br>
              <a:rPr lang="en-US" sz="1100" b="1" dirty="0">
                <a:solidFill>
                  <a:srgbClr val="32468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</a:rPr>
              <a:t>CEO, </a:t>
            </a:r>
            <a:r>
              <a:rPr lang="en-US" sz="11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Zpay</a:t>
            </a:r>
            <a:r>
              <a:rPr lang="en-US" sz="11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 - Gruppo </a:t>
            </a:r>
            <a:r>
              <a:rPr lang="en-US" sz="11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Zucchetti</a:t>
            </a:r>
            <a:endParaRPr lang="en-US" sz="1100" b="1" i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6" name="btfpPhotoPerson119713">
            <a:extLst>
              <a:ext uri="{FF2B5EF4-FFF2-40B4-BE49-F238E27FC236}">
                <a16:creationId xmlns:a16="http://schemas.microsoft.com/office/drawing/2014/main" id="{D2A2E41F-E39B-8E53-A24C-5B361BE76DAC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50" y="1162422"/>
            <a:ext cx="1049591" cy="1049591"/>
          </a:xfrm>
          <a:prstGeom prst="ellipse">
            <a:avLst/>
          </a:prstGeom>
          <a:noFill/>
          <a:ln w="28575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btfpPhotoPerson710184" descr="Profile photo of Mauro D&amp;#39;Errico">
            <a:extLst>
              <a:ext uri="{FF2B5EF4-FFF2-40B4-BE49-F238E27FC236}">
                <a16:creationId xmlns:a16="http://schemas.microsoft.com/office/drawing/2014/main" id="{3B85B95F-F887-F919-EF00-4D9F000DC646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 r="34512" b="62358"/>
          <a:stretch>
            <a:fillRect/>
          </a:stretch>
        </p:blipFill>
        <p:spPr bwMode="auto">
          <a:xfrm>
            <a:off x="736272" y="1162422"/>
            <a:ext cx="1049591" cy="1049591"/>
          </a:xfrm>
          <a:prstGeom prst="ellipse">
            <a:avLst/>
          </a:prstGeom>
          <a:noFill/>
          <a:ln w="28575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" name="TextBox 267">
            <a:extLst>
              <a:ext uri="{FF2B5EF4-FFF2-40B4-BE49-F238E27FC236}">
                <a16:creationId xmlns:a16="http://schemas.microsoft.com/office/drawing/2014/main" id="{C0CC1863-BF3B-58FB-9939-E58E4D7A90CE}"/>
              </a:ext>
            </a:extLst>
          </p:cNvPr>
          <p:cNvSpPr txBox="1"/>
          <p:nvPr/>
        </p:nvSpPr>
        <p:spPr>
          <a:xfrm>
            <a:off x="491904" y="2283520"/>
            <a:ext cx="1538327" cy="60016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it-IT"/>
            </a:defPPr>
            <a:lvl1pPr>
              <a:spcBef>
                <a:spcPts val="1800"/>
              </a:spcBef>
              <a:defRPr sz="1050"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pPr algn="ctr"/>
            <a:r>
              <a:rPr lang="en-US" sz="11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Mauro D’Errico</a:t>
            </a:r>
            <a:br>
              <a:rPr lang="en-US" sz="1100" b="1" dirty="0">
                <a:solidFill>
                  <a:srgbClr val="32468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</a:rPr>
              <a:t>President &amp; Co-founder, </a:t>
            </a:r>
            <a:r>
              <a:rPr lang="en-US" sz="11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Fradiavolo</a:t>
            </a:r>
            <a:endParaRPr lang="en-US" sz="1100" b="1" i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41B4EDD9-5CB7-A545-465E-8045E890F9CF}"/>
              </a:ext>
            </a:extLst>
          </p:cNvPr>
          <p:cNvSpPr txBox="1"/>
          <p:nvPr/>
        </p:nvSpPr>
        <p:spPr>
          <a:xfrm>
            <a:off x="7358132" y="3642374"/>
            <a:ext cx="1293965" cy="60016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it-IT"/>
            </a:defPPr>
            <a:lvl1pPr>
              <a:spcBef>
                <a:spcPts val="1800"/>
              </a:spcBef>
              <a:defRPr sz="1050"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en-US" sz="11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Filippo Piccinini</a:t>
            </a:r>
            <a:br>
              <a:rPr lang="en-US" sz="1100" b="1" dirty="0">
                <a:solidFill>
                  <a:srgbClr val="32468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</a:rPr>
              <a:t>Manager, </a:t>
            </a:r>
            <a:b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Bain &amp; Company</a:t>
            </a:r>
          </a:p>
        </p:txBody>
      </p:sp>
      <p:pic>
        <p:nvPicPr>
          <p:cNvPr id="270" name="Picture 269" descr="A person in a suit&#10;&#10;Description automatically generated">
            <a:extLst>
              <a:ext uri="{FF2B5EF4-FFF2-40B4-BE49-F238E27FC236}">
                <a16:creationId xmlns:a16="http://schemas.microsoft.com/office/drawing/2014/main" id="{3E2D5F29-18EB-84D5-5460-FB7FA15F1A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52544" y="3577991"/>
            <a:ext cx="867431" cy="867431"/>
          </a:xfrm>
          <a:prstGeom prst="ellipse">
            <a:avLst/>
          </a:prstGeom>
          <a:noFill/>
          <a:ln w="28575">
            <a:solidFill>
              <a:srgbClr val="CC0000"/>
            </a:solidFill>
          </a:ln>
        </p:spPr>
      </p:pic>
      <p:sp>
        <p:nvSpPr>
          <p:cNvPr id="302" name="CasellaDiTesto 3">
            <a:extLst>
              <a:ext uri="{FF2B5EF4-FFF2-40B4-BE49-F238E27FC236}">
                <a16:creationId xmlns:a16="http://schemas.microsoft.com/office/drawing/2014/main" id="{B2C87119-96A8-3F4A-E066-820DAD15CBB8}"/>
              </a:ext>
            </a:extLst>
          </p:cNvPr>
          <p:cNvSpPr txBox="1"/>
          <p:nvPr/>
        </p:nvSpPr>
        <p:spPr>
          <a:xfrm>
            <a:off x="1188719" y="553778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Relatori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>
          <a:extLst>
            <a:ext uri="{FF2B5EF4-FFF2-40B4-BE49-F238E27FC236}">
              <a16:creationId xmlns:a16="http://schemas.microsoft.com/office/drawing/2014/main" id="{50768A06-A26A-367D-9DE4-96B91890C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btfpColumnGapBlocker183096">
            <a:extLst>
              <a:ext uri="{FF2B5EF4-FFF2-40B4-BE49-F238E27FC236}">
                <a16:creationId xmlns:a16="http://schemas.microsoft.com/office/drawing/2014/main" id="{7B5C33B5-6718-7135-BDED-272F65CD85EB}"/>
              </a:ext>
            </a:extLst>
          </p:cNvPr>
          <p:cNvSpPr/>
          <p:nvPr/>
        </p:nvSpPr>
        <p:spPr>
          <a:xfrm>
            <a:off x="0" y="5194935"/>
            <a:ext cx="330200" cy="102870"/>
          </a:xfrm>
          <a:prstGeom prst="rect">
            <a:avLst/>
          </a:prstGeom>
          <a:pattFill prst="ltUpDiag">
            <a:fgClr>
              <a:srgbClr val="333333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0" name="btfpColumnGapBlocker530578">
            <a:extLst>
              <a:ext uri="{FF2B5EF4-FFF2-40B4-BE49-F238E27FC236}">
                <a16:creationId xmlns:a16="http://schemas.microsoft.com/office/drawing/2014/main" id="{0053922D-ED65-A374-6433-24B62BD6C015}"/>
              </a:ext>
            </a:extLst>
          </p:cNvPr>
          <p:cNvSpPr/>
          <p:nvPr/>
        </p:nvSpPr>
        <p:spPr>
          <a:xfrm>
            <a:off x="0" y="-154305"/>
            <a:ext cx="330200" cy="102870"/>
          </a:xfrm>
          <a:prstGeom prst="rect">
            <a:avLst/>
          </a:prstGeom>
          <a:pattFill prst="ltUpDiag">
            <a:fgClr>
              <a:srgbClr val="333333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09" name="btfpColumnIndicator964549">
            <a:extLst>
              <a:ext uri="{FF2B5EF4-FFF2-40B4-BE49-F238E27FC236}">
                <a16:creationId xmlns:a16="http://schemas.microsoft.com/office/drawing/2014/main" id="{74555BDE-CCCD-2A2A-E067-BD50E5B14518}"/>
              </a:ext>
            </a:extLst>
          </p:cNvPr>
          <p:cNvCxnSpPr/>
          <p:nvPr/>
        </p:nvCxnSpPr>
        <p:spPr>
          <a:xfrm flipV="1">
            <a:off x="11861800" y="519493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" name="btfpColumnIndicator716467">
            <a:extLst>
              <a:ext uri="{FF2B5EF4-FFF2-40B4-BE49-F238E27FC236}">
                <a16:creationId xmlns:a16="http://schemas.microsoft.com/office/drawing/2014/main" id="{E0400360-9F8A-DA0D-1955-AA72DFD1353C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btfpColumnIndicator385930">
            <a:extLst>
              <a:ext uri="{FF2B5EF4-FFF2-40B4-BE49-F238E27FC236}">
                <a16:creationId xmlns:a16="http://schemas.microsoft.com/office/drawing/2014/main" id="{8C977181-4A9F-906D-0FB5-C780816A4872}"/>
              </a:ext>
            </a:extLst>
          </p:cNvPr>
          <p:cNvCxnSpPr/>
          <p:nvPr/>
        </p:nvCxnSpPr>
        <p:spPr>
          <a:xfrm flipV="1">
            <a:off x="330200" y="519493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btfpColumnIndicator748234">
            <a:extLst>
              <a:ext uri="{FF2B5EF4-FFF2-40B4-BE49-F238E27FC236}">
                <a16:creationId xmlns:a16="http://schemas.microsoft.com/office/drawing/2014/main" id="{5D052CB9-9C9C-4C7F-01F6-1D35DE8CCC7C}"/>
              </a:ext>
            </a:extLst>
          </p:cNvPr>
          <p:cNvCxnSpPr/>
          <p:nvPr/>
        </p:nvCxnSpPr>
        <p:spPr>
          <a:xfrm flipV="1">
            <a:off x="3302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4" name="btfpColumnGapBlocker757923">
            <a:extLst>
              <a:ext uri="{FF2B5EF4-FFF2-40B4-BE49-F238E27FC236}">
                <a16:creationId xmlns:a16="http://schemas.microsoft.com/office/drawing/2014/main" id="{EBEC6CC3-2DB0-240E-0EC1-508FC4CF897F}"/>
              </a:ext>
            </a:extLst>
          </p:cNvPr>
          <p:cNvSpPr/>
          <p:nvPr/>
        </p:nvSpPr>
        <p:spPr>
          <a:xfrm>
            <a:off x="0" y="-154305"/>
            <a:ext cx="330200" cy="102870"/>
          </a:xfrm>
          <a:prstGeom prst="rect">
            <a:avLst/>
          </a:prstGeom>
          <a:pattFill prst="ltUpDiag">
            <a:fgClr>
              <a:srgbClr val="333333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02" name="btfpColumnIndicator214152">
            <a:extLst>
              <a:ext uri="{FF2B5EF4-FFF2-40B4-BE49-F238E27FC236}">
                <a16:creationId xmlns:a16="http://schemas.microsoft.com/office/drawing/2014/main" id="{6A3A19B9-DE4C-82DC-EB34-F95429FADC86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btfpColumnIndicator487179">
            <a:extLst>
              <a:ext uri="{FF2B5EF4-FFF2-40B4-BE49-F238E27FC236}">
                <a16:creationId xmlns:a16="http://schemas.microsoft.com/office/drawing/2014/main" id="{5C982572-7C55-0C1C-5BF7-203FCDF73992}"/>
              </a:ext>
            </a:extLst>
          </p:cNvPr>
          <p:cNvCxnSpPr/>
          <p:nvPr/>
        </p:nvCxnSpPr>
        <p:spPr>
          <a:xfrm flipV="1">
            <a:off x="3302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btfpColumnIndicator392812">
            <a:extLst>
              <a:ext uri="{FF2B5EF4-FFF2-40B4-BE49-F238E27FC236}">
                <a16:creationId xmlns:a16="http://schemas.microsoft.com/office/drawing/2014/main" id="{EA95658A-63E3-A9D5-7D22-57A7ABA877DD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btfpColumnIndicator318606">
            <a:extLst>
              <a:ext uri="{FF2B5EF4-FFF2-40B4-BE49-F238E27FC236}">
                <a16:creationId xmlns:a16="http://schemas.microsoft.com/office/drawing/2014/main" id="{7E84BA39-3C92-B756-6B66-8348DE30FE24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2" name="think-cell data - do not delete" hidden="1">
            <a:extLst>
              <a:ext uri="{FF2B5EF4-FFF2-40B4-BE49-F238E27FC236}">
                <a16:creationId xmlns:a16="http://schemas.microsoft.com/office/drawing/2014/main" id="{293D9274-9447-FB0A-649B-69DEA59419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4780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606" imgH="608" progId="TCLayout.ActiveDocument.1">
                  <p:embed/>
                </p:oleObj>
              </mc:Choice>
              <mc:Fallback>
                <p:oleObj name="think-cell Slide" r:id="rId16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Google Shape;58;p3">
            <a:extLst>
              <a:ext uri="{FF2B5EF4-FFF2-40B4-BE49-F238E27FC236}">
                <a16:creationId xmlns:a16="http://schemas.microsoft.com/office/drawing/2014/main" id="{D4E32293-4D7E-037C-1042-1DC0F82C2198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212013" y="98425"/>
            <a:ext cx="1931987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61" name="Google Shape;61;p3">
            <a:extLst>
              <a:ext uri="{FF2B5EF4-FFF2-40B4-BE49-F238E27FC236}">
                <a16:creationId xmlns:a16="http://schemas.microsoft.com/office/drawing/2014/main" id="{7DC1B274-B4F1-4285-6BA9-7D5688740410}"/>
              </a:ext>
            </a:extLst>
          </p:cNvPr>
          <p:cNvSpPr txBox="1"/>
          <p:nvPr/>
        </p:nvSpPr>
        <p:spPr>
          <a:xfrm>
            <a:off x="1264645" y="245752"/>
            <a:ext cx="7513595" cy="25391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r>
              <a:rPr lang="it-IT" dirty="0">
                <a:solidFill>
                  <a:srgbClr val="003865"/>
                </a:solidFill>
                <a:sym typeface="Montserrat"/>
              </a:rPr>
              <a:t>Il software di cassa è un potente acceleratore di business</a:t>
            </a:r>
            <a:endParaRPr lang="it-IT" dirty="0">
              <a:solidFill>
                <a:srgbClr val="003865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12FD25-599F-EE5D-043D-95C755A9D8F1}"/>
              </a:ext>
            </a:extLst>
          </p:cNvPr>
          <p:cNvSpPr/>
          <p:nvPr/>
        </p:nvSpPr>
        <p:spPr>
          <a:xfrm>
            <a:off x="7655011" y="4827010"/>
            <a:ext cx="1488989" cy="285344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6">
            <a:extLst>
              <a:ext uri="{FF2B5EF4-FFF2-40B4-BE49-F238E27FC236}">
                <a16:creationId xmlns:a16="http://schemas.microsoft.com/office/drawing/2014/main" id="{532F25AF-38C9-FF76-1F66-7A4502F31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720" y="4894289"/>
            <a:ext cx="1359197" cy="15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93231ED0-5701-C0AD-B713-6CE25966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 rot="16200000">
            <a:off x="3734349" y="2346895"/>
            <a:ext cx="1675305" cy="2191098"/>
          </a:xfrm>
          <a:custGeom>
            <a:avLst/>
            <a:gdLst>
              <a:gd name="connsiteX0" fmla="*/ 2233740 w 2233740"/>
              <a:gd name="connsiteY0" fmla="*/ 1460732 h 2921464"/>
              <a:gd name="connsiteX1" fmla="*/ 773006 w 2233740"/>
              <a:gd name="connsiteY1" fmla="*/ 2921464 h 2921464"/>
              <a:gd name="connsiteX2" fmla="*/ 76734 w 2233740"/>
              <a:gd name="connsiteY2" fmla="*/ 2745162 h 2921464"/>
              <a:gd name="connsiteX3" fmla="*/ 0 w 2233740"/>
              <a:gd name="connsiteY3" fmla="*/ 2698545 h 2921464"/>
              <a:gd name="connsiteX4" fmla="*/ 0 w 2233740"/>
              <a:gd name="connsiteY4" fmla="*/ 222919 h 2921464"/>
              <a:gd name="connsiteX5" fmla="*/ 76734 w 2233740"/>
              <a:gd name="connsiteY5" fmla="*/ 176303 h 2921464"/>
              <a:gd name="connsiteX6" fmla="*/ 773006 w 2233740"/>
              <a:gd name="connsiteY6" fmla="*/ 0 h 2921464"/>
              <a:gd name="connsiteX7" fmla="*/ 2233740 w 2233740"/>
              <a:gd name="connsiteY7" fmla="*/ 1460732 h 292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3740" h="2921464">
                <a:moveTo>
                  <a:pt x="2233740" y="1460732"/>
                </a:moveTo>
                <a:cubicBezTo>
                  <a:pt x="2233740" y="2267472"/>
                  <a:pt x="1579747" y="2921464"/>
                  <a:pt x="773006" y="2921464"/>
                </a:cubicBezTo>
                <a:cubicBezTo>
                  <a:pt x="520900" y="2921464"/>
                  <a:pt x="283710" y="2857598"/>
                  <a:pt x="76734" y="2745162"/>
                </a:cubicBezTo>
                <a:lnTo>
                  <a:pt x="0" y="2698545"/>
                </a:lnTo>
                <a:lnTo>
                  <a:pt x="0" y="222919"/>
                </a:lnTo>
                <a:lnTo>
                  <a:pt x="76734" y="176303"/>
                </a:lnTo>
                <a:cubicBezTo>
                  <a:pt x="283710" y="63867"/>
                  <a:pt x="520900" y="0"/>
                  <a:pt x="773006" y="0"/>
                </a:cubicBezTo>
                <a:cubicBezTo>
                  <a:pt x="1579747" y="0"/>
                  <a:pt x="2233740" y="653992"/>
                  <a:pt x="2233740" y="1460732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bg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33350" indent="-133350" algn="l" defTabSz="533400" rtl="0" eaLnBrk="1" latinLnBrk="0" hangingPunct="1">
              <a:spcBef>
                <a:spcPts val="900"/>
              </a:spcBef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34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67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01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34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68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01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DEB186BF-5FEB-039C-7A5E-7942DA11C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 rot="16200000">
            <a:off x="3448599" y="1489645"/>
            <a:ext cx="2246805" cy="3334098"/>
          </a:xfrm>
          <a:custGeom>
            <a:avLst/>
            <a:gdLst>
              <a:gd name="connsiteX0" fmla="*/ 0 w 2995740"/>
              <a:gd name="connsiteY0" fmla="*/ 140935 h 4445464"/>
              <a:gd name="connsiteX1" fmla="*/ 112034 w 2995740"/>
              <a:gd name="connsiteY1" fmla="*/ 99930 h 4445464"/>
              <a:gd name="connsiteX2" fmla="*/ 773007 w 2995740"/>
              <a:gd name="connsiteY2" fmla="*/ 0 h 4445464"/>
              <a:gd name="connsiteX3" fmla="*/ 2995740 w 2995740"/>
              <a:gd name="connsiteY3" fmla="*/ 2222732 h 4445464"/>
              <a:gd name="connsiteX4" fmla="*/ 773007 w 2995740"/>
              <a:gd name="connsiteY4" fmla="*/ 4445464 h 4445464"/>
              <a:gd name="connsiteX5" fmla="*/ 112034 w 2995740"/>
              <a:gd name="connsiteY5" fmla="*/ 4345535 h 4445464"/>
              <a:gd name="connsiteX6" fmla="*/ 0 w 2995740"/>
              <a:gd name="connsiteY6" fmla="*/ 4304530 h 4445464"/>
              <a:gd name="connsiteX7" fmla="*/ 91440 w 2995740"/>
              <a:gd name="connsiteY7" fmla="*/ 232375 h 444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5740" h="4445464">
                <a:moveTo>
                  <a:pt x="0" y="140935"/>
                </a:moveTo>
                <a:lnTo>
                  <a:pt x="112034" y="99930"/>
                </a:lnTo>
                <a:cubicBezTo>
                  <a:pt x="320835" y="34986"/>
                  <a:pt x="542836" y="0"/>
                  <a:pt x="773007" y="0"/>
                </a:cubicBezTo>
                <a:cubicBezTo>
                  <a:pt x="2000589" y="0"/>
                  <a:pt x="2995740" y="995151"/>
                  <a:pt x="2995740" y="2222732"/>
                </a:cubicBezTo>
                <a:cubicBezTo>
                  <a:pt x="2995740" y="3450313"/>
                  <a:pt x="2000589" y="4445464"/>
                  <a:pt x="773007" y="4445464"/>
                </a:cubicBezTo>
                <a:cubicBezTo>
                  <a:pt x="542835" y="4445464"/>
                  <a:pt x="320835" y="4410478"/>
                  <a:pt x="112034" y="4345535"/>
                </a:cubicBezTo>
                <a:lnTo>
                  <a:pt x="0" y="4304530"/>
                </a:lnTo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bg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33350" indent="-133350" algn="l" defTabSz="533400" rtl="0" eaLnBrk="1" latinLnBrk="0" hangingPunct="1">
              <a:spcBef>
                <a:spcPts val="900"/>
              </a:spcBef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34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67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01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34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68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01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AA58B48E-A92B-7E34-972C-04289ECC7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2841654" y="3499345"/>
            <a:ext cx="136974" cy="136974"/>
          </a:xfrm>
          <a:prstGeom prst="ellipse">
            <a:avLst/>
          </a:prstGeom>
          <a:solidFill>
            <a:srgbClr val="CC0000"/>
          </a:solidFill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bg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33350" indent="-133350" algn="l" defTabSz="533400" rtl="0" eaLnBrk="1" latinLnBrk="0" hangingPunct="1">
              <a:spcBef>
                <a:spcPts val="900"/>
              </a:spcBef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34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67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01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34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68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01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32C4A77E-EA5F-7397-490E-B23979B07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3372544" y="2407115"/>
            <a:ext cx="136974" cy="136974"/>
          </a:xfrm>
          <a:prstGeom prst="ellipse">
            <a:avLst/>
          </a:prstGeom>
          <a:solidFill>
            <a:srgbClr val="CC0000"/>
          </a:solidFill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bg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33350" indent="-133350" algn="l" defTabSz="533400" rtl="0" eaLnBrk="1" latinLnBrk="0" hangingPunct="1">
              <a:spcBef>
                <a:spcPts val="900"/>
              </a:spcBef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34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67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01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34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68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01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240B9AC6-DDF7-EA00-CCF6-8FBED3F2A922}"/>
              </a:ext>
            </a:extLst>
          </p:cNvPr>
          <p:cNvSpPr txBox="1"/>
          <p:nvPr/>
        </p:nvSpPr>
        <p:spPr>
          <a:xfrm>
            <a:off x="3764376" y="3556752"/>
            <a:ext cx="1615251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133350" indent="-133350" algn="l" defTabSz="533400" rtl="0" eaLnBrk="1" latinLnBrk="0" hangingPunct="1">
              <a:spcBef>
                <a:spcPts val="900"/>
              </a:spcBef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34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67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01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34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68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01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buNone/>
            </a:pP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Integrazione pagamenti-software di cassa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8A03BC71-8398-218C-A875-2A6133C9A10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9118" y="3355467"/>
            <a:ext cx="1445743" cy="424732"/>
          </a:xfrm>
          <a:prstGeom prst="rect">
            <a:avLst/>
          </a:prstGeom>
          <a:noFill/>
        </p:spPr>
        <p:txBody>
          <a:bodyPr wrap="square" lIns="27432" tIns="27432" rIns="27432" bIns="27432" rtlCol="0" anchor="ctr">
            <a:spAutoFit/>
          </a:bodyPr>
          <a:lstStyle>
            <a:defPPr>
              <a:defRPr lang="en-US"/>
            </a:defPPr>
            <a:lvl1pPr marL="133350" indent="-133350" algn="l" defTabSz="533400" rtl="0" eaLnBrk="1" latinLnBrk="0" hangingPunct="1">
              <a:spcBef>
                <a:spcPts val="900"/>
              </a:spcBef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34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67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01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34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68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01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450"/>
              </a:spcBef>
              <a:buNone/>
            </a:pP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Efficienza operativa</a:t>
            </a:r>
            <a:endParaRPr lang="it-IT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7829DAE-AC72-E2BA-5E4B-B1B137080F6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45903" y="2263238"/>
            <a:ext cx="1679118" cy="424732"/>
          </a:xfrm>
          <a:prstGeom prst="rect">
            <a:avLst/>
          </a:prstGeom>
          <a:noFill/>
        </p:spPr>
        <p:txBody>
          <a:bodyPr wrap="square" lIns="27432" tIns="27432" rIns="27432" bIns="27432" rtlCol="0" anchor="ctr">
            <a:spAutoFit/>
          </a:bodyPr>
          <a:lstStyle>
            <a:defPPr>
              <a:defRPr lang="en-US"/>
            </a:defPPr>
            <a:lvl1pPr marL="133350" indent="-133350" algn="l" defTabSz="533400" rtl="0" eaLnBrk="1" latinLnBrk="0" hangingPunct="1">
              <a:spcBef>
                <a:spcPts val="900"/>
              </a:spcBef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34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67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01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34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68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01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450"/>
              </a:spcBef>
              <a:buNone/>
            </a:pP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Esperienza cliente più fluida</a:t>
            </a:r>
            <a:endParaRPr lang="it-IT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72019B4-CE87-E290-6192-84453D38430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947501" y="1369425"/>
            <a:ext cx="2109003" cy="424732"/>
          </a:xfrm>
          <a:prstGeom prst="rect">
            <a:avLst/>
          </a:prstGeom>
          <a:noFill/>
        </p:spPr>
        <p:txBody>
          <a:bodyPr wrap="square" lIns="27432" tIns="27432" rIns="27432" bIns="27432" rtlCol="0" anchor="ctr">
            <a:spAutoFit/>
          </a:bodyPr>
          <a:lstStyle>
            <a:defPPr>
              <a:defRPr lang="en-US"/>
            </a:defPPr>
            <a:lvl1pPr marL="133350" indent="-133350" algn="l" defTabSz="533400" rtl="0" eaLnBrk="1" latinLnBrk="0" hangingPunct="1">
              <a:spcBef>
                <a:spcPts val="900"/>
              </a:spcBef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34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67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01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34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68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01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</a:pP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Decisioni basate</a:t>
            </a:r>
            <a:b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sui dati</a:t>
            </a:r>
            <a:endParaRPr lang="it-IT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EF33329-4F6A-D21C-C70A-5DC66B3DA1E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720691" y="2263238"/>
            <a:ext cx="1525805" cy="424732"/>
          </a:xfrm>
          <a:prstGeom prst="rect">
            <a:avLst/>
          </a:prstGeom>
          <a:noFill/>
        </p:spPr>
        <p:txBody>
          <a:bodyPr wrap="square" lIns="27432" tIns="27432" rIns="27432" bIns="27432" rtlCol="0" anchor="ctr">
            <a:spAutoFit/>
          </a:bodyPr>
          <a:lstStyle>
            <a:defPPr>
              <a:defRPr lang="en-US"/>
            </a:defPPr>
            <a:lvl1pPr marL="133350" indent="-133350" algn="l" defTabSz="533400" rtl="0" eaLnBrk="1" latinLnBrk="0" hangingPunct="1">
              <a:spcBef>
                <a:spcPts val="900"/>
              </a:spcBef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34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67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01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34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68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01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</a:pP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Flessibilità e scalabilità</a:t>
            </a:r>
            <a:endParaRPr lang="it-IT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7EBE909A-F992-C37C-8CD6-620B10018A2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139141" y="3355467"/>
            <a:ext cx="1639099" cy="424732"/>
          </a:xfrm>
          <a:prstGeom prst="rect">
            <a:avLst/>
          </a:prstGeom>
          <a:noFill/>
        </p:spPr>
        <p:txBody>
          <a:bodyPr wrap="square" lIns="27432" tIns="27432" rIns="27432" bIns="27432" rtlCol="0" anchor="ctr">
            <a:spAutoFit/>
          </a:bodyPr>
          <a:lstStyle>
            <a:defPPr>
              <a:defRPr lang="en-US"/>
            </a:defPPr>
            <a:lvl1pPr marL="133350" indent="-133350" algn="l" defTabSz="533400" rtl="0" eaLnBrk="1" latinLnBrk="0" hangingPunct="1">
              <a:spcBef>
                <a:spcPts val="900"/>
              </a:spcBef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34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67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01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34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68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01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</a:pPr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Fidelizzazione e crescita del valore</a:t>
            </a:r>
            <a:endParaRPr lang="it-IT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FA4D8433-BBDA-5DA6-7F9A-3B412F2E3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6165374" y="3499345"/>
            <a:ext cx="136974" cy="136974"/>
          </a:xfrm>
          <a:prstGeom prst="ellipse">
            <a:avLst/>
          </a:prstGeom>
          <a:solidFill>
            <a:srgbClr val="CC000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bg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bg1"/>
          </a:fontRef>
        </p:style>
        <p:txBody>
          <a:bodyPr spcFirstLastPara="0" vert="horz" wrap="square" lIns="28099" tIns="28099" rIns="28099" bIns="28099" numCol="1" spcCol="1270" rtlCol="0" anchor="ctr" anchorCtr="0">
            <a:noAutofit/>
          </a:bodyPr>
          <a:lstStyle>
            <a:defPPr>
              <a:defRPr lang="en-US"/>
            </a:defPPr>
            <a:lvl1pPr marL="133350" indent="-133350" algn="l" defTabSz="533400" rtl="0" eaLnBrk="1" latinLnBrk="0" hangingPunct="1">
              <a:spcBef>
                <a:spcPts val="900"/>
              </a:spcBef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34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67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01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34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68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01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9669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425">
              <a:solidFill>
                <a:srgbClr val="FFFFFF"/>
              </a:solidFill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960EAEAA-8CB9-BD57-9AC8-60FB6A89D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634485" y="2407116"/>
            <a:ext cx="136974" cy="136974"/>
          </a:xfrm>
          <a:prstGeom prst="ellipse">
            <a:avLst/>
          </a:prstGeom>
          <a:solidFill>
            <a:srgbClr val="CC0000"/>
          </a:solidFill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bg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33350" indent="-133350" algn="l" defTabSz="533400" rtl="0" eaLnBrk="1" latinLnBrk="0" hangingPunct="1">
              <a:spcBef>
                <a:spcPts val="900"/>
              </a:spcBef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34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67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01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34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68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01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D8AA44C-60BE-FB9F-9201-38769F79E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4503516" y="1964805"/>
            <a:ext cx="136974" cy="136974"/>
          </a:xfrm>
          <a:prstGeom prst="ellipse">
            <a:avLst/>
          </a:prstGeom>
          <a:solidFill>
            <a:srgbClr val="CC0000"/>
          </a:solidFill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bg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33350" indent="-133350" algn="l" defTabSz="533400" rtl="0" eaLnBrk="1" latinLnBrk="0" hangingPunct="1">
              <a:spcBef>
                <a:spcPts val="900"/>
              </a:spcBef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3400" indent="-133350" algn="l" defTabSz="533400" rtl="0" eaLnBrk="1" latinLnBrk="0" hangingPunct="1">
              <a:spcBef>
                <a:spcPts val="450"/>
              </a:spcBef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6750" indent="-133350" algn="l" defTabSz="533400" rtl="0" eaLnBrk="1" latinLnBrk="0" hangingPunct="1">
              <a:spcBef>
                <a:spcPts val="450"/>
              </a:spcBef>
              <a:buChar char="&gt;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01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34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680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0150" indent="-133350" algn="l" defTabSz="533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900">
              <a:solidFill>
                <a:srgbClr val="FFFFFF"/>
              </a:solidFill>
            </a:endParaRPr>
          </a:p>
        </p:txBody>
      </p:sp>
      <p:grpSp>
        <p:nvGrpSpPr>
          <p:cNvPr id="439" name="btfpIcon439196">
            <a:extLst>
              <a:ext uri="{FF2B5EF4-FFF2-40B4-BE49-F238E27FC236}">
                <a16:creationId xmlns:a16="http://schemas.microsoft.com/office/drawing/2014/main" id="{2619FC81-6AEA-21E5-497E-0D7027242039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36366" y="2885681"/>
            <a:ext cx="671270" cy="671270"/>
            <a:chOff x="5221260" y="5064494"/>
            <a:chExt cx="1081088" cy="1081088"/>
          </a:xfrm>
        </p:grpSpPr>
        <p:sp>
          <p:nvSpPr>
            <p:cNvPr id="438" name="btfpIconCircle439196">
              <a:extLst>
                <a:ext uri="{FF2B5EF4-FFF2-40B4-BE49-F238E27FC236}">
                  <a16:creationId xmlns:a16="http://schemas.microsoft.com/office/drawing/2014/main" id="{7DEE2CDA-9A1C-324D-44A6-7ED737812E92}"/>
                </a:ext>
              </a:extLst>
            </p:cNvPr>
            <p:cNvSpPr>
              <a:spLocks/>
            </p:cNvSpPr>
            <p:nvPr/>
          </p:nvSpPr>
          <p:spPr>
            <a:xfrm>
              <a:off x="5221260" y="5064494"/>
              <a:ext cx="1081088" cy="1081088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7" name="btfpIconLines439196">
              <a:extLst>
                <a:ext uri="{FF2B5EF4-FFF2-40B4-BE49-F238E27FC236}">
                  <a16:creationId xmlns:a16="http://schemas.microsoft.com/office/drawing/2014/main" id="{9498B4F3-3D40-7E24-FDC4-7BF2E4F03739}"/>
                </a:ext>
              </a:extLst>
            </p:cNvPr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221260" y="5064494"/>
              <a:ext cx="1081088" cy="1081088"/>
            </a:xfrm>
            <a:prstGeom prst="rect">
              <a:avLst/>
            </a:prstGeom>
          </p:spPr>
        </p:pic>
      </p:grpSp>
      <p:grpSp>
        <p:nvGrpSpPr>
          <p:cNvPr id="522" name="btfpIcon226032">
            <a:extLst>
              <a:ext uri="{FF2B5EF4-FFF2-40B4-BE49-F238E27FC236}">
                <a16:creationId xmlns:a16="http://schemas.microsoft.com/office/drawing/2014/main" id="{2DA108AA-53F3-53B7-B52B-4F1B2BCD0A44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6022408" y="2152144"/>
            <a:ext cx="646917" cy="646917"/>
            <a:chOff x="988730" y="5503167"/>
            <a:chExt cx="1081088" cy="1081088"/>
          </a:xfrm>
        </p:grpSpPr>
        <p:sp>
          <p:nvSpPr>
            <p:cNvPr id="521" name="btfpIconCircle226032">
              <a:extLst>
                <a:ext uri="{FF2B5EF4-FFF2-40B4-BE49-F238E27FC236}">
                  <a16:creationId xmlns:a16="http://schemas.microsoft.com/office/drawing/2014/main" id="{061B5CA8-DEBF-8F76-5B4B-5E475530C513}"/>
                </a:ext>
              </a:extLst>
            </p:cNvPr>
            <p:cNvSpPr>
              <a:spLocks/>
            </p:cNvSpPr>
            <p:nvPr/>
          </p:nvSpPr>
          <p:spPr>
            <a:xfrm>
              <a:off x="988730" y="5503167"/>
              <a:ext cx="1081088" cy="1081088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0" name="btfpIconLines226032">
              <a:extLst>
                <a:ext uri="{FF2B5EF4-FFF2-40B4-BE49-F238E27FC236}">
                  <a16:creationId xmlns:a16="http://schemas.microsoft.com/office/drawing/2014/main" id="{1BC58982-53B1-5D9E-1295-0FF92AE68548}"/>
                </a:ext>
              </a:extLst>
            </p:cNvPr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88730" y="5503167"/>
              <a:ext cx="1081088" cy="1081088"/>
            </a:xfrm>
            <a:prstGeom prst="rect">
              <a:avLst/>
            </a:prstGeom>
          </p:spPr>
        </p:pic>
      </p:grpSp>
      <p:grpSp>
        <p:nvGrpSpPr>
          <p:cNvPr id="543" name="btfpIcon430247">
            <a:extLst>
              <a:ext uri="{FF2B5EF4-FFF2-40B4-BE49-F238E27FC236}">
                <a16:creationId xmlns:a16="http://schemas.microsoft.com/office/drawing/2014/main" id="{8B46CC94-4E8C-99ED-026C-2AA87E249084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2069818" y="3244373"/>
            <a:ext cx="646917" cy="646918"/>
            <a:chOff x="2345686" y="6584253"/>
            <a:chExt cx="1081088" cy="1081089"/>
          </a:xfrm>
        </p:grpSpPr>
        <p:sp>
          <p:nvSpPr>
            <p:cNvPr id="542" name="btfpIconCircle430247">
              <a:extLst>
                <a:ext uri="{FF2B5EF4-FFF2-40B4-BE49-F238E27FC236}">
                  <a16:creationId xmlns:a16="http://schemas.microsoft.com/office/drawing/2014/main" id="{6C0F905D-4C4D-52C6-753C-D30108EB3B16}"/>
                </a:ext>
              </a:extLst>
            </p:cNvPr>
            <p:cNvSpPr>
              <a:spLocks/>
            </p:cNvSpPr>
            <p:nvPr/>
          </p:nvSpPr>
          <p:spPr>
            <a:xfrm>
              <a:off x="2345686" y="6584253"/>
              <a:ext cx="1081088" cy="1081089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1" name="btfpIconLines430247">
              <a:extLst>
                <a:ext uri="{FF2B5EF4-FFF2-40B4-BE49-F238E27FC236}">
                  <a16:creationId xmlns:a16="http://schemas.microsoft.com/office/drawing/2014/main" id="{6C752663-72A0-BC03-56AB-E15CBBDF19BD}"/>
                </a:ext>
              </a:extLst>
            </p:cNvPr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345686" y="6584253"/>
              <a:ext cx="1081088" cy="1081089"/>
            </a:xfrm>
            <a:prstGeom prst="rect">
              <a:avLst/>
            </a:prstGeom>
          </p:spPr>
        </p:pic>
      </p:grpSp>
      <p:grpSp>
        <p:nvGrpSpPr>
          <p:cNvPr id="527" name="btfpIcon724622">
            <a:extLst>
              <a:ext uri="{FF2B5EF4-FFF2-40B4-BE49-F238E27FC236}">
                <a16:creationId xmlns:a16="http://schemas.microsoft.com/office/drawing/2014/main" id="{B3453892-F434-F66E-AD66-F620810092A2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2478450" y="2152144"/>
            <a:ext cx="646917" cy="646918"/>
            <a:chOff x="-612293" y="6043710"/>
            <a:chExt cx="1081088" cy="1081089"/>
          </a:xfrm>
        </p:grpSpPr>
        <p:sp>
          <p:nvSpPr>
            <p:cNvPr id="526" name="btfpIconCircle724622">
              <a:extLst>
                <a:ext uri="{FF2B5EF4-FFF2-40B4-BE49-F238E27FC236}">
                  <a16:creationId xmlns:a16="http://schemas.microsoft.com/office/drawing/2014/main" id="{C102D841-3F09-B436-0C7C-DDB3EB6A0503}"/>
                </a:ext>
              </a:extLst>
            </p:cNvPr>
            <p:cNvSpPr>
              <a:spLocks/>
            </p:cNvSpPr>
            <p:nvPr/>
          </p:nvSpPr>
          <p:spPr>
            <a:xfrm>
              <a:off x="-612293" y="6043710"/>
              <a:ext cx="1081088" cy="1081089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5" name="btfpIconLines724622">
              <a:extLst>
                <a:ext uri="{FF2B5EF4-FFF2-40B4-BE49-F238E27FC236}">
                  <a16:creationId xmlns:a16="http://schemas.microsoft.com/office/drawing/2014/main" id="{C26262F1-C7F5-8A66-55AA-D0A38DE94806}"/>
                </a:ext>
              </a:extLst>
            </p:cNvPr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-612293" y="6043710"/>
              <a:ext cx="1081088" cy="1081089"/>
            </a:xfrm>
            <a:prstGeom prst="rect">
              <a:avLst/>
            </a:prstGeom>
          </p:spPr>
        </p:pic>
      </p:grpSp>
      <p:grpSp>
        <p:nvGrpSpPr>
          <p:cNvPr id="532" name="btfpIcon323214">
            <a:extLst>
              <a:ext uri="{FF2B5EF4-FFF2-40B4-BE49-F238E27FC236}">
                <a16:creationId xmlns:a16="http://schemas.microsoft.com/office/drawing/2014/main" id="{6180CA59-896F-76FE-2B6B-491590D37B67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4248543" y="1258332"/>
            <a:ext cx="646917" cy="646918"/>
            <a:chOff x="-1259194" y="5112354"/>
            <a:chExt cx="1081088" cy="1081089"/>
          </a:xfrm>
        </p:grpSpPr>
        <p:sp>
          <p:nvSpPr>
            <p:cNvPr id="531" name="btfpIconCircle323214">
              <a:extLst>
                <a:ext uri="{FF2B5EF4-FFF2-40B4-BE49-F238E27FC236}">
                  <a16:creationId xmlns:a16="http://schemas.microsoft.com/office/drawing/2014/main" id="{31EE0354-4C50-ABBF-F416-D4FF85F73910}"/>
                </a:ext>
              </a:extLst>
            </p:cNvPr>
            <p:cNvSpPr>
              <a:spLocks/>
            </p:cNvSpPr>
            <p:nvPr/>
          </p:nvSpPr>
          <p:spPr>
            <a:xfrm>
              <a:off x="-1259194" y="5112354"/>
              <a:ext cx="1081088" cy="1081089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0" name="btfpIconLines323214">
              <a:extLst>
                <a:ext uri="{FF2B5EF4-FFF2-40B4-BE49-F238E27FC236}">
                  <a16:creationId xmlns:a16="http://schemas.microsoft.com/office/drawing/2014/main" id="{82206D65-9FAA-D06B-A48D-B11334D2BAE4}"/>
                </a:ext>
              </a:extLst>
            </p:cNvPr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-1259194" y="5112354"/>
              <a:ext cx="1081088" cy="1081089"/>
            </a:xfrm>
            <a:prstGeom prst="rect">
              <a:avLst/>
            </a:prstGeom>
          </p:spPr>
        </p:pic>
      </p:grpSp>
      <p:grpSp>
        <p:nvGrpSpPr>
          <p:cNvPr id="517" name="btfpIcon774699">
            <a:extLst>
              <a:ext uri="{FF2B5EF4-FFF2-40B4-BE49-F238E27FC236}">
                <a16:creationId xmlns:a16="http://schemas.microsoft.com/office/drawing/2014/main" id="{6482B21F-71A6-7511-48B2-A6B1B914F089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6427266" y="3244373"/>
            <a:ext cx="646917" cy="646917"/>
            <a:chOff x="-693952" y="1561422"/>
            <a:chExt cx="1081088" cy="1081088"/>
          </a:xfrm>
        </p:grpSpPr>
        <p:sp>
          <p:nvSpPr>
            <p:cNvPr id="516" name="btfpIconCircle774699">
              <a:extLst>
                <a:ext uri="{FF2B5EF4-FFF2-40B4-BE49-F238E27FC236}">
                  <a16:creationId xmlns:a16="http://schemas.microsoft.com/office/drawing/2014/main" id="{B2264319-40B7-76B7-9463-1B90641160B9}"/>
                </a:ext>
              </a:extLst>
            </p:cNvPr>
            <p:cNvSpPr>
              <a:spLocks/>
            </p:cNvSpPr>
            <p:nvPr/>
          </p:nvSpPr>
          <p:spPr>
            <a:xfrm>
              <a:off x="-693952" y="1561422"/>
              <a:ext cx="1081088" cy="1081088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15" name="btfpIconLines774699">
              <a:extLst>
                <a:ext uri="{FF2B5EF4-FFF2-40B4-BE49-F238E27FC236}">
                  <a16:creationId xmlns:a16="http://schemas.microsoft.com/office/drawing/2014/main" id="{30418E5C-E04C-F0DF-6B5E-623AFBF2B082}"/>
                </a:ext>
              </a:extLst>
            </p:cNvPr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-693952" y="1561422"/>
              <a:ext cx="1081088" cy="108108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6526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>
          <a:extLst>
            <a:ext uri="{FF2B5EF4-FFF2-40B4-BE49-F238E27FC236}">
              <a16:creationId xmlns:a16="http://schemas.microsoft.com/office/drawing/2014/main" id="{344A5E96-586A-1BC3-76B4-FDB0B6C7B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btfpColumnGapBlocker695359">
            <a:extLst>
              <a:ext uri="{FF2B5EF4-FFF2-40B4-BE49-F238E27FC236}">
                <a16:creationId xmlns:a16="http://schemas.microsoft.com/office/drawing/2014/main" id="{D8FCABE2-674D-7F99-EBC8-4BE30040C37D}"/>
              </a:ext>
            </a:extLst>
          </p:cNvPr>
          <p:cNvSpPr/>
          <p:nvPr/>
        </p:nvSpPr>
        <p:spPr>
          <a:xfrm>
            <a:off x="0" y="5194935"/>
            <a:ext cx="330200" cy="102870"/>
          </a:xfrm>
          <a:prstGeom prst="rect">
            <a:avLst/>
          </a:prstGeom>
          <a:pattFill prst="ltUpDiag">
            <a:fgClr>
              <a:srgbClr val="333333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0" name="btfpColumnGapBlocker728226">
            <a:extLst>
              <a:ext uri="{FF2B5EF4-FFF2-40B4-BE49-F238E27FC236}">
                <a16:creationId xmlns:a16="http://schemas.microsoft.com/office/drawing/2014/main" id="{272BEB08-5E63-33D1-743E-556F2912A5A5}"/>
              </a:ext>
            </a:extLst>
          </p:cNvPr>
          <p:cNvSpPr/>
          <p:nvPr/>
        </p:nvSpPr>
        <p:spPr>
          <a:xfrm>
            <a:off x="0" y="-154305"/>
            <a:ext cx="330200" cy="102870"/>
          </a:xfrm>
          <a:prstGeom prst="rect">
            <a:avLst/>
          </a:prstGeom>
          <a:pattFill prst="ltUpDiag">
            <a:fgClr>
              <a:srgbClr val="333333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49" name="btfpColumnIndicator235149">
            <a:extLst>
              <a:ext uri="{FF2B5EF4-FFF2-40B4-BE49-F238E27FC236}">
                <a16:creationId xmlns:a16="http://schemas.microsoft.com/office/drawing/2014/main" id="{6C52A96A-7D22-5931-BDBA-21BF3A10004B}"/>
              </a:ext>
            </a:extLst>
          </p:cNvPr>
          <p:cNvCxnSpPr/>
          <p:nvPr/>
        </p:nvCxnSpPr>
        <p:spPr>
          <a:xfrm flipV="1">
            <a:off x="11861800" y="519493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btfpColumnIndicator778967">
            <a:extLst>
              <a:ext uri="{FF2B5EF4-FFF2-40B4-BE49-F238E27FC236}">
                <a16:creationId xmlns:a16="http://schemas.microsoft.com/office/drawing/2014/main" id="{367B7DA6-AFEE-78AC-0021-7E0296FC7563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btfpColumnIndicator444786">
            <a:extLst>
              <a:ext uri="{FF2B5EF4-FFF2-40B4-BE49-F238E27FC236}">
                <a16:creationId xmlns:a16="http://schemas.microsoft.com/office/drawing/2014/main" id="{B93037CF-8A30-6C80-C228-882D34A27114}"/>
              </a:ext>
            </a:extLst>
          </p:cNvPr>
          <p:cNvCxnSpPr/>
          <p:nvPr/>
        </p:nvCxnSpPr>
        <p:spPr>
          <a:xfrm flipV="1">
            <a:off x="330200" y="519493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btfpColumnIndicator971254">
            <a:extLst>
              <a:ext uri="{FF2B5EF4-FFF2-40B4-BE49-F238E27FC236}">
                <a16:creationId xmlns:a16="http://schemas.microsoft.com/office/drawing/2014/main" id="{F06E6E33-1B53-DCAE-286F-0C80A8F7BB72}"/>
              </a:ext>
            </a:extLst>
          </p:cNvPr>
          <p:cNvCxnSpPr/>
          <p:nvPr/>
        </p:nvCxnSpPr>
        <p:spPr>
          <a:xfrm flipV="1">
            <a:off x="3302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4" name="btfpColumnGapBlocker697999">
            <a:extLst>
              <a:ext uri="{FF2B5EF4-FFF2-40B4-BE49-F238E27FC236}">
                <a16:creationId xmlns:a16="http://schemas.microsoft.com/office/drawing/2014/main" id="{4D73CC95-8A98-C77C-BCB3-F0506F3D333C}"/>
              </a:ext>
            </a:extLst>
          </p:cNvPr>
          <p:cNvSpPr/>
          <p:nvPr/>
        </p:nvSpPr>
        <p:spPr>
          <a:xfrm>
            <a:off x="0" y="-154305"/>
            <a:ext cx="330200" cy="102870"/>
          </a:xfrm>
          <a:prstGeom prst="rect">
            <a:avLst/>
          </a:prstGeom>
          <a:pattFill prst="ltUpDiag">
            <a:fgClr>
              <a:srgbClr val="333333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42" name="btfpColumnIndicator803980">
            <a:extLst>
              <a:ext uri="{FF2B5EF4-FFF2-40B4-BE49-F238E27FC236}">
                <a16:creationId xmlns:a16="http://schemas.microsoft.com/office/drawing/2014/main" id="{3A482C01-540F-22DF-138D-20ED2980FAEB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btfpColumnIndicator415796">
            <a:extLst>
              <a:ext uri="{FF2B5EF4-FFF2-40B4-BE49-F238E27FC236}">
                <a16:creationId xmlns:a16="http://schemas.microsoft.com/office/drawing/2014/main" id="{01F54115-77BC-B3A5-3FBB-39FD30C25E61}"/>
              </a:ext>
            </a:extLst>
          </p:cNvPr>
          <p:cNvCxnSpPr/>
          <p:nvPr/>
        </p:nvCxnSpPr>
        <p:spPr>
          <a:xfrm flipV="1">
            <a:off x="3302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btfpColumnIndicator475785">
            <a:extLst>
              <a:ext uri="{FF2B5EF4-FFF2-40B4-BE49-F238E27FC236}">
                <a16:creationId xmlns:a16="http://schemas.microsoft.com/office/drawing/2014/main" id="{49207F22-137B-26C8-B473-09DC88E2EAEC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btfpColumnIndicator407665">
            <a:extLst>
              <a:ext uri="{FF2B5EF4-FFF2-40B4-BE49-F238E27FC236}">
                <a16:creationId xmlns:a16="http://schemas.microsoft.com/office/drawing/2014/main" id="{A7E04BDC-9313-AF7E-F4A1-16421F5EB3BA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2" name="think-cell data - do not delete" hidden="1">
            <a:extLst>
              <a:ext uri="{FF2B5EF4-FFF2-40B4-BE49-F238E27FC236}">
                <a16:creationId xmlns:a16="http://schemas.microsoft.com/office/drawing/2014/main" id="{27B57D51-C7AE-09FB-A1FE-DE47E960C3E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44553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606" imgH="608" progId="TCLayout.ActiveDocument.1">
                  <p:embed/>
                </p:oleObj>
              </mc:Choice>
              <mc:Fallback>
                <p:oleObj name="think-cell Slide" r:id="rId11" imgW="606" imgH="608" progId="TCLayout.ActiveDocument.1">
                  <p:embed/>
                  <p:pic>
                    <p:nvPicPr>
                      <p:cNvPr id="27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93D9274-9447-FB0A-649B-69DEA5941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Google Shape;58;p3">
            <a:extLst>
              <a:ext uri="{FF2B5EF4-FFF2-40B4-BE49-F238E27FC236}">
                <a16:creationId xmlns:a16="http://schemas.microsoft.com/office/drawing/2014/main" id="{DF6F7B57-EDC0-FD55-0461-842986A53E22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212013" y="98425"/>
            <a:ext cx="1931987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61" name="Google Shape;61;p3">
            <a:extLst>
              <a:ext uri="{FF2B5EF4-FFF2-40B4-BE49-F238E27FC236}">
                <a16:creationId xmlns:a16="http://schemas.microsoft.com/office/drawing/2014/main" id="{240381E0-583A-54CC-D044-E9E424019239}"/>
              </a:ext>
            </a:extLst>
          </p:cNvPr>
          <p:cNvSpPr txBox="1"/>
          <p:nvPr/>
        </p:nvSpPr>
        <p:spPr>
          <a:xfrm>
            <a:off x="1264645" y="245752"/>
            <a:ext cx="7513595" cy="25391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r>
              <a:rPr lang="it-IT" dirty="0">
                <a:solidFill>
                  <a:srgbClr val="003865"/>
                </a:solidFill>
                <a:sym typeface="Montserrat"/>
              </a:rPr>
              <a:t>I pagamenti integrati cresceranno significativamente nel futuro</a:t>
            </a:r>
            <a:endParaRPr lang="it-IT" dirty="0">
              <a:solidFill>
                <a:srgbClr val="003865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1BDF9-1DE1-7DC3-A8B2-6D8A790E4984}"/>
              </a:ext>
            </a:extLst>
          </p:cNvPr>
          <p:cNvSpPr/>
          <p:nvPr/>
        </p:nvSpPr>
        <p:spPr>
          <a:xfrm>
            <a:off x="7655011" y="4827010"/>
            <a:ext cx="1488989" cy="285344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6">
            <a:extLst>
              <a:ext uri="{FF2B5EF4-FFF2-40B4-BE49-F238E27FC236}">
                <a16:creationId xmlns:a16="http://schemas.microsoft.com/office/drawing/2014/main" id="{15F955E9-C13D-0DFD-4390-266BFC8B6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720" y="4894289"/>
            <a:ext cx="1359197" cy="15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Rectangle 157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WiWcfk2RmY+GE6Q6T90sFUz2dD7pS103gZfJ6l4USC3jqtWOPR/ue0umjYEY9KlLthURXCUyUuZbmGDPUXB2idlVQc+R1c0j6vNnMaKvr/Ao8YFbGZd7bIjZXiBuY4zAdc+l2uXosjeUt0qOUrgq5fCGWDNftFrB+nTrS3mLhbmxm+OyNZeL+34qphoMizOvtO/jUIg3ptTkJ19sOs+JIEQibRXYmUGuGSVJco2HLp2JXhklIlNY3xbVOTg8hbcnK9P4zQZu/qNucSqeWRXAfb9sxASwHMZq8oeQrD8vzdIjoXMCj60+ce11TGtGji9soLWQyK3LO+xduffK7DxM1eBtUfVKeKRtbh0gknvdYV9Wmx1B3UXZ4MPDjpS5rLoMxLHpOBzkHVDLXdjuVDWaCHuUJ7AJRfR+95izl1fHoAKhhVltTfD2KsJ0kFpSJoBwvfQfx5rvP5gTgNY9Lr3rN6iKeSEeDxU5sk2uQ8LCwhz62SZo1VknGCmbZpGbaUOPKuelllH7MPuvBbI4AFcysiaa3XD0yxe0WvPHNQwAIGN2tTMLHV2f/twmi4JsikMWVKOnI2LG2V0GRrAJNw2w7K9spuOmDxMuPtmAKGgw4BImIQ2wu5plpp4nyGYsLB7gVBwvpSf70Xf90LfeId2qqBSL/a5r2gf5zBOS8HcaITYvhdQUuZt+7wzj5mlxWitHpVJUVxfs+OYxgPsk0muaU1KJ2W2Npv71Q0D0qmaJwt/ZJyZbZQ39mI8aMI5V5EJMp6sHzmNgFJaSCycfwkoeIXoq6VqmA7QIhjIlKKlvIw9V+GV8QV6RYMCopFlewJAJoex5eupXl2pMYbgtJzYfxHUZDHRJP9ziiFTAvhSbnZkD7YWH4EP9XFQaYrvndCJvecJpu5GUD2pmKQ3q2o3/BhC3serKT7HmMotoxBhb2qyd3eO64/QfGnAuE9FyknH/+KPCqhTnoUe06S04ktpuAQJ9eGkCm292J9zmHZi5OvJP587Axx/koGFivmRSiG0NAAiOarT0HgLtM07AdvXC/G6YHuKDRKHZxMht4GkcLDNLGAPej5EPxksHTSb9b5IZ1OcB8nw9K/RP1JzvzAQfkkYYlDPvdO2MQ9kE3Do+QxsfsoStyywM0pIPjdK2u+WeW+jPGyQ4Hz0QE+aL+4panw/A+wzy5xHz7ejTrj98VwHhXYsXVRJQUXttsCOKgNn3B5mU+Uy9EE15kwbOqU3RvFSx4zqBZsSDmwUIE3iFl0kzkCGduqqPk8xLnE/Ur1UlOxlPF5i6xjrHR3glR8jtKDgTP9gxdux/PRg3iqk/Hz6aRajakYbFEY/KWG4qm70woPZm1ET2XAesmNShQWwCPdq9x6EMC54CWre5YIPdi8h/RUu6c5kNcHT25c4Ep/ddkA8W14WRvXVmVB5Nc3g5XmorF+KGKkj5A9Bsrr4OTyoWX4L80Oytho823p6XitSFe/R17SFSfyxE+3clfqoQ/PG1otiYE6VMtgqVyZ6Vy9nO4Rl3YgMnx5DI9BHhTSO9Dv5Krh+C5IW/V15J2qFeWBd4n26WPVEvHAlOgEgSoosi7cFMctQWmRztJ7NuM+nemIWjLJVHnbEwbyFNdCk4hrinKR6+m7FyE2ygAUQ2t9+F4YeRqsoLlOBgXtUsR6AyZdN1F0Hl6aAnTV6U854vSwFEezDPEGK4XC7TY/WYSDEAk3Jflk2oKkvzXutlLnB98ZLHX7Etk28jwDE/FBfwkhPGaz5SYtKEljhhujae/jIKA14pMfDdTNr233CoKeIYmyMdjFeryUiLV/dGf8DjdNzSK1nXT5wRffsXN6C1tPvBKDRSl3EX4U5h2TDh3NF59FfuxasNB0Iepkfph+RhxnvVFED8b69Zbx7kmFE1niLu5eH/5+YBrhlHeSGmurJw9XYLYsnLdMqMVFuW3j9GxhvvFK34LPrCgWxzYNe73KdIdPBSpKtwMuEA2GWtFwE6rlSsKPja+R+frwa3B/chv/cq7fZb7ejAHHnZ50u/kmPlh8TQfbIB/cn8gHKR2MdE8Qv+uakjWz45agzsFeSkq0BZMHHQ0wWTtpw+X7iKzOhfrrJbbdPBjAiE+2g4qwm73rxfvMLxlaoTKKTYR6agbhf3cjmWr1vuVdXmPmeAJX4794fbQB3QJk9HrDeH+5bdF8hJJVvBSXKr3qJ5Ej5EO3ICll+zedBTYfsJz5LqF9zC2UPMR69PJGEmxqV1Jacmwtx8tmxEQCP0Y0qLCpZo3ZU3uNm2Ai0XMwqHr3IybILt0BB0WhOjLgfFTRjNdpLndcwYzikj8sp9soq0/JcjPt4rvSpt6zI/WwaHdY8VdOtM3MMa8yWl+qTR8CidZI8fVFDXZdOF4ava/F5NRF+QLi1H/sSTPNVTeZbPER8ZjWBAJxoFN1lTaPGbqbDOGIq3Z+1/6qhFoO8835/cSfEi4/PDJhMdECJ7axfProXg2f+F8rcVbouvwoVbM8QzQqCQjz1sNNQ9dfLOgcrrfpBihuYKBKYB5RhRI+2f0OHgI85OP5emWKVWjojLbMDd49bWiM3kb2uj8wRuK5caA7hj18Kq3O1jzQicqmSPO+3LTJmdFEY9lyvuxPE9hXzc9U36Thp2jwmfPDm+RW7ThwY0QXqGmzvLtrbKUdhDcaeWs2n2VmJSH6yxj+wQ4bmT83hb/whotuKnwcMbWm+CF2IcSW6Ic7WxoM1+uZqSuCw7c3lcIqUHeA4MecjIv2jf0i3pg1Iy3kgPuUgugON3VVAqNsGY/1+dTUecatshkiaie/bWI3rWH5hgR+tPF0gtqpLvqIAijgggPeTWeSsS8kH8hBiPsVWa6futmmk4gr0ZcNEVV7BD3RZgqoE4/iP/b9cO4XngIwWhINAgDPkbEle7FtJDNCVVKbHCZLJOnFc5QBeyqRNCURLCKuioEKuAK0ePjZ+Xhc/68CSaQ+zAe8sn2FhSU52xTdQ9vjHs2rhg8Rf74YhVdzLDE9EOGP20oPMF2+56Xmmbzklt+JZkEBTCBZ7b6/dMO0Qq6VLQz8mrhgXUc8PWV+tDLxIvFi1JjF9yGkR21u3pL7LYbMsiraEzz8ETdspoWx4hwYAKQf8wPgC7p3Y63kt4Tth6ni5qHbIbC3aEJQyC9128m5XIY0bOq7pyg16YfaLt0Lbn5JoMYH/J/Ima/CfzY9r0zgD6CbdERevcUoJO+Qx/+eRI2SphVkF+NiT/i2JrLbGraXQTdvvFsM2U4CgtOIbEw3i81Tv9MpWwaIsvfr5FW5WicxGN4HC1L5XaI/GuBQd5/frC5xHB5hQhaetY+zxRZDge1tKWYkXDoSiN4Kr8+9LlXSJJoBh2ZHmBc6nRIEld9m12vMQhzsUPz+4cwgxNl9VvDilZJjQGCgBbcFq9khs9qJEZCcYhlSsCOg3SnSIvozbO/Q13d/Rg0PEipkfRAUc7uAi2xv+VKgs0KGeLQ3/LHpz6vcRUIYnroEhrF+FM8HukqRMflYTajZFGHEUqkc8m6dVPApgA/G/cdJLlgvUuM/3TzB1FD8IbQACNt8jNWlXKH7B4ZrxxGhYKxg6rlGs5HmLMGF3Y0G0i8KXEOMZMSEkynvCsOnf47U5MoC5G6iPadAAPkzo5wnGMEHhCaqu4C7ZQfGdzFmoidjPRExLEhzrsjZGMEukkjZMm7BmxH+hbY5fBZDP+p7Mps9p3LxAlVCGk+fF9DRHsU2d1J6TOhwxTjULVoRg7fVwJCZ7lqHIdjLWr7J9KnXR5YcNOMEbau72GQ0r9K9QEsGMAnEd/kTrVVeReEjAWtIHKcH1OHYpxwqvgnlZdoJhgLkA/W+dOa15mRxRObr8Y/Lpn8LucTFQzHRcjmwy/bnGkSLpqow8M+RSNUPRp436JDTlfeVcEd6KoiQwJD113Hxe5DCCG6n35pnpbL0u+y8cpD6hvnlxTkTVeNg3QOR+dZi/Xc+JSvIalz5j91SwvB/U/+6Yo2jc/2+Oj/uVAix+QraGk/WBfID5yai4a6sQkBCZtieaCGNnqxKHBmIzcMEFTxgjg/WDRQYuBElT/UiKLWVzM3KaQwqpmXBS34NlMvT0z12/GsB8hPPEp3VmN/5VPyjmt7LIeWvcbuEIh1VRgJLNvdQf1ErCAZyr6DDauXuI4bF2bYYf0w4BKTyZX3+j/j7AJZPsYvCFFLnYq6ZRev1XEY2R6NsC1ycIsWRfACIZlVJmP7oJGEdCbUwM/FpM2drsT9YyEUgSy7rXoXmeX85Y176BrQTNZBk9tdFs1VPlxWbqw+txPAVn9NLcgPWN4/Jk2qlmMafGvWu056APwHp2y1M/rfsLtjpV//pn7L9s4b5syXBVsa2NXeeWZVHmoRGCpeclJDOKliYfwBnC2CRidZMBD1VQpPxWYAEsNIdoDdZNZBzwrJs2JA7EZOrdH0Y3hP1/HhQdDkNeKFFjpFEG/Ry/9aXHgwxVAG7rQ6lTfmnLyhC4B6tQ0M6TdDchdNTpamEeDmWEsBc5c7EPZvhj5tgfKMWZ7JNqaZiB4nCTQTmAUo8Ax7m1WFJdbpYCGUQDXXh/L3Qr/GikEi95FNd+3hQGG7IhNvifgDRbficLpapz1EH1h3Nb/y9k8YgxDrH9ca+CeZBB86gDu05MjFVSxIiUcc8fZp5MkhxSSrh8Sto+olHoFLUwbZPX2DMfr57FjY5pXSbRYj7EOVYLKjDK/p9AJPAlaczoljdgyOKienxhr1NQyyrLTXHwSco8mkO7Rtss1cFETNtS9cUEhE2AcXTgI+2ygTGV8odj8iWxESPbkOhZ59+aL5K/WAxDDOsCRHnawOMKTt1gmrHnVacDUqVl3MydDSZmFu0aZlu8DVyIjkPqATulZIUzjVDb3LLzbHrSI91vMxJ2MeWTFhd5q5Gsa6+qdbFMvpeFSBZX7UId7hYysUnekBwQN/OMFeu+vXaPYtlXEdfU5Ec5uQBBvWfk01FA4Lmfyl0nfsEbUyW6B25iqZ7JGGhO2P/njpmBPMsbvyY1bT89XxJZooBg4tb4wZdAImtH53IYBG5/WmtOfAbpB2FAyhS342Wnvb1MNKrwFd6LpHZ1/MVZyvwKgDzv5i0FBEySMZdAqCkesDV9FhXz1siGmz88NCvMi2ETKfGzaENG0Zp3YKTryIoeREV4yg94ei27Tf4EAJFdHFdOPDwwAmlIEika9wl9cLlfbnfMVqwn50xH2dFWfde1vMkKvsuCzgUTVpPIDyTX/Psl+sybyf7RliDnjrz5Z9C6Skq0PhDiGiAxBEVeNcZxQYgrJn2OQl6N+JG5U1LMZyfvawDHsDgQ9svGKbHt8wEA4G1elL5hR3vSyAwsk6RjDv3qspMfc8o1obpE0Ukis6t8FAd/CJFTrl+rFQa7Z6vfp0o/FDeDmFhai/n3+wE7lnmzhMvR7ZautHhm/7akYRV+e08fFM0NdHXXtLMEkF/aLpBiaKRbQYhYfclFPutjHzVWz/4e8bEPSmGTDZEdFTheFvbPocjRTHf8Yj2VPLZnuozkkhD1NsCbesSN93x6uWjDSdrH/3YO0DMMAhSWfbJMvH7a6GcnQVbUDOnu2xdA4vFUuwihieDIu1YUfM9+JUeW6oN9rggf9dj87baQ11FjgOfTrqIpNNt5Z913R581iVORr9W1WqrPORshaPB+bt+vI8rzbGXFOSNPxzS5lLGNX/ztPUzEAGdTRee+QwtlS1Xv2Juf+uM7KmjsQhll5cDi9unzZ2msX/2oI1TO0kKiCeoJN2A4o3dmmqvplbonIDPdB+DEqHcJ/JizsBTRycQxX7V36sTtv1xyP9+3wCB8pzouuoahJdyLs2i+ZE8zpmrdhfCI2Cjzntkl885obqsZvyP+aMa1p06VKWwFL5fELzvcktr+E3HRqe3X086juu76DBMU/CDgf7NNJI7BgHWfvALAkE1AxhWQdhUdzyZP0pwiGMPO8DxdGLEFPN3tGiOltyM5GpCVpDJ/MqRawK5kUitpUVbD8iM4QLd3RTtG8IXlxny7XtGJmugFa4d7Lzf5Q6gSDPJpF5tSan1gqi1pszu6yV0qic5tYrNfswfD5g8lgMe9fyiRIZ5oXiv263b7YhyPU9uCfcvmUOs5bziVjGAlguuELyiTNiIklX/BkWuvY/MhM9g2yZHp2I2obFfk2FT4NBRHu8tYHdOcfGU6zfGlK1j8SmwoG9Bclz2kfDPHAPXOum/RrOofZC7xx6qiATZ6n9VpwYW3dawAwb5omiYMDnOfKeXS1KxpVoymHhPTszAuodlYOK4xlZi+Tmeo7f+27sThT3TfORbaTxJ3MY5KAKUHc/FC/8E0rvBGrhEnZd+WNhJ4Sd1022Gb4kwq0s/MGwWrQJJikYl7vmKkOq6awxrql/ElD8wKib+8fKWITE0lZYNw3pwJaT6yvgruLoFrxn51qYA/Bf8B1LE3XVQeQaLKUxnsb071rLPDnD5HM9zRDB/lq/mT/bqWprpneG8xCGaJmUbADHQqHIJP7lbEj0UhYPr5uyPvJyUGZwVbz1E0vsGRvlitGgsL2DBGmjKUEz+nGEHeZaW3hC5VC0S5ga1P8j7O933L75qMrcVCGfU6F0TnMxE20RnzVxei81eeN3XxvhArv5Ymu1Hu9FQry4gqpqVDgOWoSzky9nujjqpBIOrirbakGz/2egsh215/KA7W54FUs7OSIAR7vUncyHEzK9H82u/kjpPCmKIKrSOdFLINC6jbsEI4nawQuGvimrRX+ZOhnzbYl5Dzasft2FNrVu/QAtK5+pfxnqUxegOQPR6kECCbYWDlU31fphBny/c8tRSLmu5eLkp5I0FgQC7nwTDE7QSacXsCBbGiM5oFS3o/nrMnnrur5I6nrj3OFwRH6O4dPDx5y77ancAq+/XwPrd15jXeC692+ZFgSGT/H4Lj0HWZgLRnS+O+0TvHsskjFCa/UBs6AnCFYEKraRGmdFqhNb3wCOq0Zglx4I222GtBOZlIktDnBT7H4ox2ZlBaVpZ+vF63HnYicVtA5EKqIuODXBuSMPXJID2+ebh4VaGtZP0rDQkyjdi/S2R5S7S+NcB1gvECi9JZG/jo5l1SyBS1HsAASzkVZnfGReCwGwyV2kacaBxY0xHyLwFePcUUwgDI/OlINgOEVPPISxLobFMjiMEMOXxxMmuOHoyy/LzqfdRzZbjzYQdlGHatbOWyGAtIPOXr7VnvJTFSznaihaSHUBf9WVXem2lDAGW+NNs7pCxB18RnMI7k4FrMJ69tJdLJqPc7BSGrja4rMT4llGh1x8UhNhlg6pR+pTBoEWMrl/YxK/hcOOLK3+gSbzwfZaO1olavRixLRAr8sgVoBqsgu1y/JrSFL9JI+orR8g3JisS2610vXFJiID3gEk0wSnE7Wxc7z7F4ehNcwkW1sB7uFR2Mk9hWQAi2WYl8ui1i1EEt7C51Y7CSyGoVXvFUe+PuLSA18c9Re1UyvTwF8OfADE4L/zXl5I6/b4bk25rt4Kydk1WPQlNmob/rKJcUZ9rKYp4tLFrsDcK5G7HqN7Wia2AtY1Khbt9Ppmq+ku6oHkLP5gCZwqgtHx2lWFagHiqECirWPD4LQKdNXw/ECDrawMkrijndTnDunEcRFSoqobmKA/nucpWUy8ZkN/Z+uFIT12/wANPUsVKNm81j0k1BJ9g0yseg4FXdmONbv8Yw+NsGlc8ZxeD0Ex28msKDQfk6Aun3lwBdAMZl7mHbgwhGxf440GlWnLxvccd4I8xtiThMeRjBo0fMVT94lgOx8CJzEmCBzBywoM2hDp9P9tUzk+2lzrjiwxVOxSlYCkEIRGh11LJV35/vwslnln8x/QwgS4M5EksBUs71ICP31eDkEtNFIdvOYRCaj3IENGo6P/kUCjy5ikKkPzxYlwH96WHyP6xsXihalaBAWmMpNs4uFKFRddEg9eNqwvywA9qYrszOsVBHe12I/GXJqDPF2L+EgaTEMfETlp7+pOivGQQ0fnOu9b/Pw6I1NS33uXNr507nvseOczRMR3MJiXnF6SQc/xXyATcinHwhvOxyXOZsmjEiBCuH4lW6xxrF94ky+MKzBchaVFf47+thzWcRqMfOwqcDHbMSfTi5X3KFaEFAdgNyFiP6MLZjj4kMAqBYDrYyhOJPj+TSz/XovPdjFDEv0up+znnA4rkQN2wINyk8S6cA8Je2SnJ3ZNlbX+cbU2XTE/CgkhkOIC+GZNn16RlmTLVNU04OVktFDHmCn2ViWVOYkKVdu4o99X5OekeR86IyEP8wHS9eOKgTg1O4fwnXFoqkYgkIGZDZr60KvmgAL7pKX6SwQ4iOXyHq+u7WTYNiCq7BkorgCfbArBYlHBZDIhvBt5oEPM0q9cArJUOl6AIEwXqNIESsoSoeVhEAFQDMp0yIE/PG99js2pZT4vsI5t3ER2Kyg6x3iv+TRmbWoikNsmLfnjahemHz3TUAnWfUjKFDsctYu3PNRZeZWaW2qPc7JDr2gamuGDO/fbK4fCUJ2oseqgadkgsMTP8xrNgW/2SHRKSesAiykzlxbINA9MZQAiyxFb0lWCJLQsOPyD3f4PWaYsCI5eGp2ByeAW9xbFKf/bVL5Z5S2XIf8lRYnnUKCTQ/10ZUbJ9/jKrhZ/AAwQRy/l769z5jyLekp6Wqy0ZI6xvMqkEVGkFzQGBX3k/UDhigT8mEpecUhSm27pq1wKpPguRltwFJ82c82szzipP8FKsMs6MvPlHA8K/H1dGXxkT0Ejaam95NDE/ZMeNZMmTbuSloAG+VwZPATCxMARyyrK4cRVxfNfb0CK5NYqZU0CiWhZ/xOauV8ijphJIZHOxm6WJl9Dud8Sz18Ge1e3mN10teF9JU88+sE+RwHQ9dx0FopwxkDUWPACLJWmi90ZSN+HjefaXeSECdxuo2y4uFUU4J+GrkJTKHpl+04BcoqrPlvP1Tmk2QxtdSqHlhQEmZBc49CdRyuJ/dN0a5SzXl1l9LBvD8V4oQ8WaoAoU8Dxk2HrGERmttBPuO8TAxP469nUISmaGcmZ9z73V3lXVs9XwIEr7RWdxsN2ipnwWNgSVewIsFBSJT8+gLTCrk0JbBrgJm7Ul+rPJeoJwMEBbzbNUCJP1/IYvl8xGV8Q9/XyR2Fh2bbOp7+B1hhpYBK/tiWFGY11/IlPS7lIo3CGLKpBtPohipdjENsxEK7qguFe3sVVCldIhfJJlhuYJPcVjxeqW5q44ATAzGa1dsvoxZPGQTIG/rUXj7vTDz/paLFLr6VMxSq2Zltr2C9qOnf9pQhSHZ4FuOs/wG4TASVRdXezkRBhIkvFOaIe8O8WG8/RLRtSMEq48L1996kQ7qSO7o9vEvjbUszbH/y1wyjmKjThA72cDKPk85aYiHv0ReB5YXKXrx9a8jb6PS25/zc5JwvqB4mL9/yTy9OiUwyTWMEPXvPQVB8bS8VW35yoUMwvN51tYSdu0LoxTS/JCxT+snYPrQHnHEyF9p0qXqXdTAa08LkkCE+z5f+Nm+xUvCZcMPA2ORv5cXWHS2maTWWq900w+WwL4yHseco/Mxzw938DntDcgWaK/RbwN5sIivgQReed62QG/wI28Yj7VouJ15FQL2Wky5PkJXAgfok03pi6dyP3myTyiz022T0L2EcAAYw1sk1tdAzCTJ3TSFrmSJZAH4uHBxRyne4votUijB2BctkUNw0m4JwN2MU7UjaMWKybftyKUOVS1S5IQc5LvhPKzsrSVlO9jBmzpf1T2x80e5ugFd7M9voKnMxuf0dZ0M484zWBjFm9rga5MSei0Hg2o4jWYEJCyKDSlwNOTyN8IRB9ijymxH03XIUT5puqVspt9Zye3tH/1FqdpPa/eKdbYY5eU7ePEJiFIlSdjwC82W3GRWe1NngTwZSe7VwFaYgIVH0P6TnnzXgDvp5WfxoiuAm8FdEsIUGrdcFIbYiRj3wKFXtD+orsZO0PDSguQjeC0SldBRyVws1m01NHpIOqGPoMbzprqRXmUq4lcu/R++CURvPUXc2AI2dRM8jq1X9fNYPTgtxPP4A+fcAu+IeSG7i90OLh+lCyo5S+G/80uSF9al8qbRWlKFgIXT2wR6b3R00Vp6zfTcmmjjDoY/HqyH23Zt39v4TrKmx8QIE9HiU/SPfsdZ88rO9990+hFNr4iDkTN8hdKlbRNQnsgMuUM/eNbtc14zvrHs0fNwovqy5KDvYvtcXibmOAnyLXzuTduOCm3a/JnaH81C0czzIO0FlCfyDSsvFfVB/mvYrSJTIlaP/f2Cx1dKy4ETeei6NyxSdZoB0IuksCiYihsnP7ZbjYeCY4WHxnDK/3kSqfiP5Es2G+K6qw6qLYuW9dk3nMm4TlW1Zyjy1/jZ2GOQXtZHazMKv1o35Pfyn+tV4nKj2BeVFBBb//ouNrQDgcx7gICeNkyTsd4DI+RAhLM8RNIwDeTwzIe0/FyUqa5VGeSYlKp4KQkwBwUIXXFvpofWT2YK6f5suvb/uCM3r2q0KaXe+t4MEYnRrSLglT1e96zTyuXg23+r1sZBZ1nmfTYd7JZVcQd2Rgea7CNK7rXEfiXvwZjh4FNC7RtRZiuRRC1jsCzyQNXjKY5q8ZO81Rqdw4uMqO27NXKl/caMTtnHPmzi44cLv8ORAX3QCe+BdU6CvJFy22O7zigx//Z8O+M2HhYDLJ7eiCkAQLcILbIrqKzSzHmv0f10SaBEKaSa+yZyOAynijeZF3/RIAwNn7LHs/FWFa4qTrWrKiiagZJNxw0CDpwmbzEEgGJNWFncSiO4JT6dAw6mVGc0qFjhCegRwOi6242sEchUeuk20mdlt/Lsx6m9V1SlhZkQdzTR0wJSil/W0SYwu/HjorHDkePKKkwB2pYQk+2JXT+oK5cPar4eHWwsYVUo9tpVIkp0wq7rsXyJergyNUbe27XVDPzcp0B1+MUt+P4oEFDpTaon1PAMMTPmF2ZHe3j4M7adCM5BNmsObezZMQQHWEb9OPk6hN+LrgNBx7//g45sAdmc2MlpgrGAcB2lS80WtzvuB/prtzrVYyg6JpR36PLeqCsdPy8XhWTapqCkLPAFTROLAnH3LplymLFc6ltfX3dxky5fLDg9k/CJYY8UDHkmjL1Bj8Hbt4Oyh9ZzQ0wIMWuqhb4/aba1N+a2oP0S6/2iG9DufWehOE+SQI5gTAAEcG0IY2MV2ezu2OvaLyhn2u5qmRyDSW7B42M/eRPHIdFGCVjXriQu2ceWrtpabrYSH7HMNfkozhDvNzhuVVOk9rLy4KTuQzTaX8ajU4f5aoBgEe8nk4C71y1Sk/gDzj0MJve6/LEdC9IhDpuBQqBhV+8jW2XYFLWi+0skA9JtCmjCO9iaqxhZKqU+yd/wZxVd8OlzBpUq/Z6DuXQftp9jKv8DZssnbq9yC7zGnB5FxMgTSuqOlE4igSY3VvfyCXvZXEQM5CMOVWchfssQJMQXOljIB3RQmhFRhXj9Enkz7H9T57hKq1NELpB9W8pIbdLlF2nvYfFiyEe69wkmz1fpcmYXm3Vx/+9PsPPm7yvntqSUDrbOo+Aq4rs1jByvVnfMRrc4JbU5/1wIVChEjSGIj/neMFb/FsK7qxoDEuydcQa3rSZmJ30QSNShI2M+XvuL7LA4mMYDl7iGzNHuNFWrWZ/Jrc5ZciXUEzxq8WOf5DpSuysSGwjWWJ7d7n0g3+7FLACqILnk6lgK5An294ayQ/e9Ip94Qe53r5mWjouLVJFdphgykdKydOo+1aUW28VwyWFCz7tqLer90/13UCjiRPVdUhciUMaFokN2aOk4UuyoxrQaadBjIAtpF9PklGF+CqfRKQo1rfmPX+uAsWY5mAAO30X69IZj/D/FsQjVYN+GZ/akIogBthjyMEXRWMyIJq2TNtAvJIjMNWrXP9iWIcn2HmXLSOnZ9VXuqW+neOWdDmMNBGKmOJWVlv23bfK3VN+VEmZ8ZRzSjbZZUa0WmDK4rURaDbQyheIM2aCmwbZ78P3nVBievbyQ5d8VQUHs3doYwDNN40DkPOpbDqZeUYI9z2m1UauTNEUTvN3dXDU9IDmmLtREGMJxQqUbu0oCfQmF3rWNNaBFxQ0Tb4kUek7+uSPcsyEsdw3gts1dorgPGB6gO6L36HMFjA0YtUbSpOizcPDEMcQAteO5zyrDuc8NanaNXafFisXFPsFwQcJUNqtH8XujeteFkH0f+agWs1hADcTy1UpnIpyLw1Jyk1Xh4Ybp8V5xSe0K9GdcJ5m9WN3jDJbgwLA4zxL9L9QJF0m+yR70oOEx4Ay3aMO3CPim5ZnVbU4xPdZGlqs4Qty0PMJwEFjxvGc5s+5tf6/pe1CY0mYI/KGD0zKOZcmh3CkAmQ5J8son9nffjUhPg3OjfuLTbZcbxDXhGpsG4tiHPk2ZY3HEXwVN6VGF7nVuGZD7yEjGHFB/Ogu5WWjqTiubD864nhF1611fojafWBQsFP0w4GrZV8tFV40kcsuQ46cuSkGI7bHMViOz1TLqLP4gu+TfuoytN8lni20mKpnBExtWumBVcSrjObqTcICfmctghrI07y6RDeSuB5NFa/ti3Fw6Y+BDs0diQRljlrrX3Qzehe1HLv0q6YkHcZ/XPd8ZDnB13lSSoa4LDpFdV9IG0LcEaQOvmtioojbeYcbhXL9ZQAgFkYiu6P+7HqAGQarf291TSH+tHm4Z5Vb8h1ROdc/COBIkZ41Sh/bw6FyzdqLXZhwQURdS5RlGfOd7KFC0tJVoAc6I4qeb8WtVTCsYXtXdWzg2VoocvS7XY3e+xW98VoVP4TfmZPNbGOtjeyCzb14HpTuXwXJSjCNJgOwxZ+6D5NpTwOOI6B3OVjQikGV6AC4mz2z90NdHQfc9avwKIpNdDkwkvWPeWD+bN5pdZrt4yD9ZoKuL3KgcS7exZZv9hE41PeRZZ3dgQkOU/IT4uDq2CVz4WDKLXGUpbMH+o6TYdAvfpTmUak8SSJb68vm7ck28OtMV20eZV+cDX1H2NxM13MDaPRl+BEvy9Zp6XqHGgoej7tDuTeB/4YNAIbF0L8iJLJQ9yL7P0DbKIXuPQZjQ2QCoppJAa/tkOCOQ4Btw0+2ag+pd8q6dY/7Ks9gli7VNRNI9k4+cOo2e0cmpj8bk2UPfIwIxJ/2R5tK/Ow8+tizDJQJZ8SBfx7b86uHUtLVdNHkpbPa6Wc95DuF8mW+BcmtMWgdp+nbPp7zNOLv14vnIHOx/LQ+XNzlebuP9gzx3KoJIabwCynRJyhE4Y30Gw28kWb8K3ODBCQj7ESASTmNPFJihks3puV14VsVFLlsVXj881r6TIDtv2CNLAcFeJiml85ZI/XkbBrawHKJ4d58fz+XdD7W/iMMhWJsy5/lU3Rk7pZ3CwaoAntclctCcDAnWcPHFnCWFCbKCErlZktxCK8l8YvXevaFlFE/9haJt3x7SCWT8iTfReELEZcSuIRooGS8fG5VoNfXi9Yf1SMpgtcNSxZXX/0hKR+CnKJ37CCAfHSA+GuS78mwmwLpa099Sl721j/uibm7lvoWLsomVN/Z7L5OiRWge7CKnMkgLt60qugG2knjWLBjwFK4qAs4nnbQS/rKPFbtxY7kH3dKByqQft1vu8yIlrty4B5sqiyaePlA6SHiezMOJYUUsdc0NLmU0IISV8nmf9jA5TuoFKp4nlv1OsGXEgXAkFebhcevL2xhHGAlWXwMImNaVM/6IiB+UM9zTu0f+eAQcNDvjVuzLsESVJeC10ylVfCdIa+fSWwAvPLp/uMwqLDPV9djHjwKNWJ5dVGcL0AxMlGQLvJnWz/53B9Auq7M7MYyi1Z8ccfZWMTQ6HrM8rbGGR9nWXji5KCaBy5ncBwSLHJJ/4K02KV2EnFY0/wmk+cyir9xXlirqYly7C3mYdhmx3epaVBzSdoZO8uy2Kso5wS1JDSL5DPmGCiVivCqabCWWy/yOuwqFYs4WcE9wXn+Kl9hjXtA7qrNTm0UA/9pxmWx5Cn2d1wlu7YGCySnXbOlnRhaSseUY1Jk7AsuJscAvNcfYgE1C5QAxKnY7/AUAwy5yVUFAcaqb3QEfE/CBV+c/5SZPUNd6/3yImnsoAdC/2+jA5VVULSbb2+EjVP4OKjoU+QR+jeRyCz1ilujOGESYD58REnJRAkKoEtEa9p5JcC9yT58xLGi2mhBMQJVz8S829BL1WO+60Q7B6pW0Zt/mGj7EJAD9w1xZLeGgE1mV230VSC5rnamY3dATEKLeD8u0NUD0GM/O5x8jaHl7XSyd8yjD0w17MrgjLt8bBGWsl22vBGvd5AXS/0lIkq97KM+DqZcIQDW//h/9shexLhSL2WQw4mztWhoThcyx/Si3z2qCWSgI8ctQb8rB7viatZYdWq9BloAnLhoe9NstkDcJM5j2yxhdUIe2UE4cYvns7x5guTtaHsBhN1tGTc+s+0kvy3+c0u9tZMoSqVjPrgqWlw6LvgPLQmL2RiaWN30SiKMjnzvqUNJqyHoWCt0ifsNLyJfn9rn1l1bZREnQ+GWtZm+DpJeHNl8uklkswjmnBIloFXxwLSGfK02glinyxeNYqI96c2uZvR41muH6GFcnAS2lWlL8zDsBN/hgUbwte4M5Dr6UcGE2oZUkKoUB+NMY7ryoWhbn18LZnXzcT7czCjpHSCFYhvJh2GpzbwU/AGIDpaQUgJhIyOrJ+0//AB6boW84Na/NPyh5KaK2HBDOkDHrRP9Cj+42J2B/xSPpTEYWiHZUKqXC5NXkTztWfqSYscpI0rUdvdYHJoipsUKGo9sr+9R4XIkqsRwRb+SB1cQRCjaiubdKbnIR7vC4mf6dmSunSBvxAobQdJi2ywThla30iIkSCnFOGjIUi0tR/LhrTHIb8RmNgXp53zKFCo0GOr8bp9fQX/XzCHfN8ur8096vpncDNB+njPHNKi90PonbfgdwNf3Tc7uQF7aTEog7T33DMfOf2FeespuYUvBQVtDwYv1CYoQ3z1ktETgnHdhkM0bjYG60ExPMpxy4O6520tdg71gOsNPtw8hXkUw55bNMY5n8JWx5J/xWJD9HcDmgaW2IoAHxfU2q0AHjD7wABmesUGuvpp2F1H4xfOg9qJ+FRewqQrkVVQujGT8hEdqEZSQ43H4itFH3I6c1fbY6pL8OBgo7AStdrq6Uk49Nl/rcXjppc7p23wKbxgjpJUOTRNT6Fw12Q1AU4oWlD116kjI+f9+nF4M3+nPMT16NePHgJSxLWfkZL+Fr4+V2akSUOsS44DuaCxcttFKqZS+NhBPaeohM3vae9INPmrZXCpsQYpiIa1ZdcxC12uIQ0ZRodI4kCEnLR7L837zsOOuVry5Yy/hn9AePyTP59rgI4wyvAyjK7JI7hFANyu6ZfXFrrdKodJtd9yM4Hr9uaF2F5FbNcHFwUTK6xko3srLlwG2ke6IZCfGttFdA+ftL4M9Qpj7kdrHZHvbdXk07SpejFqzJbMT/V657XNurJi4rmS66VbC3a1kAw/tda2HmP9Y8tG+RUOvHHMsjryCTYPuXetwV7cek2GAqepd92axpLaHGlxzocT4JqF4fvYsHPQ8Bl7iYEyrO+gIpSosuTvEoGFgCLHy+j6MNDeouj8oyQnFKN5I9Ptti8Unaw/+L2PP9Wx2yOVZZabYMl5U/aI6ORcpi8/B9zWT5DSxqaEM4w91CFQXu/g4Qnp92ThzThqh89zrMM2HkIlPTkRgm1B7EBoN9J9JBaZUCMiTdjxQ9NSckyOjBuaEfGtPDLhozW/ORQzvSk4sc/C2zpZRbJ6f4u+DcMi3msHQXqOq2VuT0TngfBQ9PJX4emk7gvd55n1t/C+y5EpPwUYKgt+6t8sam7U4qbzy4qCK+k6HXjZ4Qe3JG/9IXhSpwC9vj1UchI6FNw+OKat5Oj5BUjRTBQKGPWOhbL0BfTGW52ce0k/oipnrdiziq7WdVC31/dMsVzjHm5zSjsfq5r8oSr5hUohf9eyRYT8r1Srsd6hxmh4VGANC3SKODglASeRuMrjRSuK6QpISLkwgpwRnIhBvNFdGMOdNCoOSMMwCsN4JQ3UJAOJgzAAHAEeKxojetQSejl6zgEd++uv/Cc1R5cI1VHwq1VxQngBA2B++s0PfDmdwQ9U2YsIeWwjH1yhGfZDXgaebfTgdJiYVyN/Cuw1OqxCjJrowgMotxSRTKn4vHm6YYimJEj74MZLtlClp0ti31YDo06lovqcIv3Sb2oRaKEPyHoyeDrK6oiFS0FNATgQgYdtKBSgl96m8fVW/cu1ZQAJsFPQx9+8sTuz5e7xNdio1YBtmSMUo/zhDUnLVPao+MXg8hHDvNEchpW9TJVNvCw4YRckX4vKVFTXfEYWW0AD8m4e4845ne3C1pE+D5HZuRZudUzcJxhrAo/xyIMsBHusCqk1J31ZO4SyC3EPRw8w3AY3QomvwIV0+v/Sqv4tLIWgvpxXUWISXd1oJL18cUGIIUjSHIH03Mn/JPh6GSb1Z96Ry50pSwUsWUzP4IM8rPx5j9rZkQ42c/eOlfk6TryDZicq8C/FpHrAsshMOWYIz4nYhK88VLj+UpW3yohg4aQUMZxAJceN04lT7zST46JzYKilC14Oib61gF4gprlb+fjvgRXX6uA+g4KHb6vUaBT5bEM13MFweHVsJANCfED8Asj/71OsNRcj3ZOaB/JwzlULa3XDnY1B1bZ0k0PlrIEWp2VevjE1+EAoxNnbAs+t3WhP7/1F/diHu6fb1bhMOUISaul9zq4huYbe2rLuPSy+5dIX04jHBNRQLEG5vnkHOkKiMKoJR4VB3JP22jXVFuVSbw5QPsnIsmw0pdZBweNsqygqcoRGeb6Bf31+qgW39CnnP0HjqKUCDOhJzS098bq3Gs+j9Ej9PHFOtlw6WNT5zEO2NsgSSKhyJKO4kVdjLxI/16vFuZ32zTNf3xVZx/KRUYUGsiUFObrUsxBTpXNJ1NnbMOD/DpXDfJ7vDDWn0G4L7+j7VQDNATX/qcYafAV0xC7L17PmKyQQ1OAFOgbrmaFoGMk1CMNeQM6TrdCxknL06ckWDf6n65O5TyO0qc9yWtq3UW/bjjEDvyKzX0BtavDnq9NrKjEIFWKE8t9qEZL2QcPUdROgap59DLPvOiX0hlkrNXqwlho5AUEKXIr+Szo17nM4AW7e6UdzHqDcJKYlC7LLTDOI/S+bJUakrTHrYzL8YsJ4Rz8GFbPCRRi1CGC2cPF1wAa1VvTQfLHU+ydBb3FbvU/We+cWBuKg3ctIcaX+JnP8rZuFOHj+a06JWpd4ZHsvoWcz7Qn+sZW/j999E7ju2huy/opFhVaXkD2UlZfgBpw1SkxeyExu++LR1kk83wvJPjfGiH6Q7g/zqBxQHe6lahwTxPWzMUXIcXedfQhLbi0wHBsRuhoVPoQhrs9M8d9Ic5X9DnusucDgUvI0sCx7oUrdqAwtPgVzXYgKJb40IYwwrzLAyVVih7PI5YdWjSrWHruMu+bM/1DzMyoSkc5/j+1h3QwdOikfKJjqlG6WvUchzGbsF+aIr2O+ke7YV8CV235q0dacDSUpMo3LopqB30G+rnpwfQ+JBAltwa+ydNSIVkeyR5Zz6+wUxzemf2rHo8Y9wv2ctNokO3JuBATy2BaOk85djHn+514jdO3G/fa6wFf2IwaJqRMK5JRdPlbVarcPNsx4InYd3TsYgP+Zj2ww8f5XYMq9ZoqTdx0JomYeGXDpWEGL+3xVUBX5bvO1GYk5EiZfPOXrR9nr94h0jQfwM1Vsre+BAeRgQcTAsayqTJek8m4o94/Nm9O1mO05rjZukpZ88KDvjzQCv5mevxn2G7mz29zc0YJtmpsJpHgkUnzvdjUstGQJ4E3owYmCtPomoJi0GHXnPsupzcdTuYf5nU9f9vJ5uI8a6V65yoxf7AjX139CeyfMxbAPcSRE1bmZldtBg9Dnq/6rG52D40ls4EvKTrLSKuzKetj1xhufCv4S5DJ2up8L/C+K1MO9FhTRv3Ux2O9NJiWqY0LwVJWtOxS8mn+gRhI4Hp5qFY5uJuohEYT5Y4x2GX25KjcUkJx2fwwdZgr7U/Ra7gOiv3y9ObfjNnckGfqR/UDvUGJ5aq6+4qemtpUeSE85EKGyhwlH2juKSJnPWhpFbzLFjgxzIFTxB0UviO32jUDZqjI1x32JWv1SPn3ichGBoous/sdlf/It2/pTkUGvL8Zv4dZcyjUoHn/ny3af/HGakcLnsABIpFaSXIDxvhru4jF/OlsQpizvyQu0drHbpNs1fUv5p7lrye4Nqoq1RtrTKSDYLRUD7DUO7/lOEMKe6I+wnlJG+A7R5cLEJRW8kGei+kdPpfbZtCGrCNk1BDCqj8jx6ZOeYgzVqRDGrzpX0Uh1hGD4lmwGQJA7lUzfZ8WwtJ5LhBUe8JQRO9tEbftBWHa0+HNlvYJ/E2U2sI7v/mJxTQ5+wqNHPaCNJgHxjRCSEgc0oM1R6RllSe1jO+t6wBrHr3hwNq9EA2jNlACC0bdGYnNhj2KuC+vpaxDCJKj034AWt+rJ+Z3R3FubzAP2dYrvl4N/3kUGLyQ3cozVFtGql7Siu3cD3nU1YisGlJnD7mMr3gLJQRibBoEP9NL6QEyH7+IIrvufXAHIq8v1dx2iPAmXtaJ3Fb53bn14ijtRZ3La6vF4Qxod4RIM5tL4yHyphL49BwqZPhwc7o2FhumS/o5ynM4dL37WtxcbJpO9agoSZF7P4Wb+7iJlv/FqTzw/3/y9yszDW3TbUcj+20jBYF+drOVgz3ZrbwfNSPQ8GLmqBhzpLmcqGEwCKyQVlK5ZgD7/mzKHLt4PO2RcQjreLESHh3/kgTg1u1hvVXOnlu/RGr11MBkzHvpHUypRTdu64ffCq0q1PQ++kvn+nWEX8/4wm2iodaO9t2V1WtC0m0ro6Mjb0ARzLL5zlOV/NGu40YNc2BOtxKBJsG0uVfG6VivadR1T1c/S5eeM19fJt/hLt4j+8lYiuyk+FLFpFjaLHv3G4nlitZs5iXv4XpGfwSOGOFMgz4FERK/OOwZCIKoprd51tU5KDlJkt3S7MAaxI58L6yxYhuyM310PVoZvaKxmvy37VBQXbuLlV4JCl4tcd03qa0nIL/TMmFcoxg91/x9gUQFK5+KN4VYUdhtnSPyjoPkYxYl7Z7ldTo60UEwDMBn+vPpQsDnGAw1v9MJt9j/B4Iit5hdBy+cDGfeH2S/Jvy90sjVBPMWxyHQ/THwZg9OU/h5RyrM/447H6MmKNMYXafZ9DlozDkv4/MK6Ku3+teK2quqTWb2hMlfk4HU/Rvvfa00niDvncotWd+V+rmHoFiXVmn3VMu+KA+sH20v15NsZwHTs4agx34VdqIIH5ZoYJtvMMB2Mn7jF5hVMzpjWKLrcv3LoJzjMTEyI7WE3AAczHGEDAfJDOyKoOil0TdrPOsrdZbkuyInV8+BWjFkuaP+xmB2fQsoJSu26xwVrWqCwe4BoMuT8dz+UuorH9R/bMgk9icZZIEBrvcodGYINF+MT2wa+Rh2bevLFoSyrbftBEeCrCn4X2nOKNGRDmlSGO941cGOJVRQgdfRIeb07RGEjGUQIXcnXyuutu/nK7NCpOWPJ9GZgKmL1kD2mKKPqYTGUAeCdzgPpR8HkjUTNdwEVc2c4BCmOycCHiGZYPeEzPcI5WlMfiAtaBRUbO89fq2VFwjGQ2h3+0G3EwpYGhFhC91MgWiO4A5tv+9vA9312LvmYYrpJDkuc2eH4jIXBUbOUQ2GXYVOCkCrwT1w6HM4YoP64yS3iqawfWLiPqgXPQLAd5mxRNfoAC++QtiSLufCdQeEiIrTYGk1Sw/dIH4kyS8CGBxPX8ig0s9qrAgUmDL0qVPoLE3M+LV7plWbIPo6O4mIafjhHR4+OqFKLxhOv7UkJ6pcwxOTclSuj54KzlC8RdQsb1UUDo8V+PNulKK1MNAx+o06JJVAxjCJ60bC5RxyumkFnn9xzFYMrZqUtQ10LK8h0v6sOJTpAddUUwpqgQ/+zvVp5Aq9gMfXnt42LV6lKeIelxbdB9NM2/orjr9ntOCyBbQHNtagS9ZQyVbFbm5rZWnZrj3TFuG0MnAIRYGWr+c1av+ja0waFFVwUPg/nqyyrU7/hVYdkJHQBCdR9V01S6sIZHzgaM7ca/CyL5s6bvE8qBElKdtidjZDH7m89abgy7Atj/j4uVW8PYsAZuAvw0MaQHxmE7fkwdgA6NtM8ZVKAyR/U91mKjubYoB4rlCgz5pKd+DczA/1kS1z258ckaCDTXamA0EmKBTP2wdS2aGSFGJmst4TnFnYkL3GdzMQCndtelTo//6gc7R8jubkGzBsVHeLcrUxvzNnivlNZpEVWvhXgOwHxZlVXfK27ApQkzj/NNrjHP/uTryIP/ePKgrYyFQbeAiVyajFbH1UO/nlWZefHIRfjeTfvXvcJrrcUMbFYU7jRQoFrW55ltckbbSMEzKOWQ3hqR8SJ2r96gjvsrpgEanySXGQHGFgREbmBJCAYPv645vk5CEHTopXDpuwznJYM7AFcGAdBO75YmtPjBytEsmYkLvS36JCLJTe2tgMjTCp/fMWfeVzhL0MigdO4j7r/gY7c9gMpLZxJ3jcQULYWppxQphti0I8QEraZ84y+vVM1z9obsmMehNikUaEI2PN8b7zkwlQAw/VtRGl1AjgLquCHBYpn6OiFXhfKM8yfnPzCcYRxE1NtBKPc8W4CQpaQyFMVFPWh+5W2/5oWk5/uyf0q0jbm81Da27zGT9/ojUdSKXAVBAuurJPndCXuzJ2QqFXTi83ZCKmpze0jumoTR5Ml+K4s8JtVHjterQw5PGYk2pMCWXOkoxFCUpWb5rmstToNv66SNgryEmgMOWRnSE+RtIVaQph4hog8lf3N3SAJrmGxKJW0i3FrohRDxTeQJBON8kp5lAAAGwJF8doz1xRFI5DxFHus3nlViFTXxdcl4fbpFgx0tcv0K5RIxnN7I0rtgMdAcAmcuD+C5D3wyKvNVfNAJywnK2gR+f9A6NiwAUqKOr7WrCVqIM0gKhgrRO4oEVsgPqMXnzYAPiM8EF2b4Wxeqa6vYeLfALhks8emMvdxQaT+zdPt9xAMFlgIKAZtEKwSkVJKCgGBD1Gse1zWE7v5ObYSxpLcLQvD6LhAusltFrrNXDe9u3kqZ3qbLUMff4a/ssV7KEDQn+ikT4TDrbiZo99QemeDrgjAxAJRCWppK6EbPcZX9Xp/1YgHELLYPF8PFqrXokp/L3rtZwwI4CjebpC4hks5OjJtnrp2or5u+DQ9IUO/EX1W2e0CapUO2P2WVmRzbAsxUCwXYeOtILV4KGD7ZxRWUkRpErhPxLt8SapacVhXF89Sh2opVRALtWmNJ+mw2PG24LGiyuaTIUEfXnnKwMdF/qzAx7UZLc7BL9edj2gkdDueJC+Ud1r05e8EPS67Y9zZCo+IAP1jQnJP9rljQO8eE9HuVHRfvgf2g45Q+A/8yq39K41TEwz4hXcTvt1RmPZIGZQhy9tsURektt3MiR52135iDd2JLt7caWuXmS37DX0lPZz4rqdt9EslF/GJO7+HFb3y/kWEMQ+9V34z/9mF61HSZz4agtKlM1foH8fPN8kOQQTi2eFsbfgYqKIuvrWOVodnmEXzXOI+0HzghxyINrDLls3yNtZKUVKz3ofGCk/fmtiZMJpDNndC8vZWbf65QEZoSycMapgd/i18casJL3olv1BUKkBX46LZbW8QKDs36ThQNaD2yNO6qVBoioqqZThtaCkC63hBB8tSqTC4gXaJZu9UpgMR0/xO8DIx25cCgr5R9yxlfzr5y9tFsLFqjDhPTlzJwV2sNnSPkqVnjBNd/vA2iRQMnThy8jNYDVroUKVppWDEXq9xYfSCT+PZW1Wd9Jt6av33ABQUV+ExR6unB1NetHAs8gZNEik5fs2mZIuyMOeBWoLAELouPG0peKf2QfHLw6YwKViEsxItwXF2RsHdlTM03axGXLr8WFxYEFQ/Wx49MV3JBhm9/bA9Do3j7e6P0Z32CE7oYhN2EqQ358t/342ciksm8+PCkgfZI7ABb2Ur1qeTPQe/NzoDsJShf7V60+wfUasJmxTdn6TDa1BpppyoTgK+aFGp3gNzno+zf9e/qoZnchsimL+twQJXbUbbwYuh+q9pEaRvhZhrdhxNQwcwK/HCR2VHAWchKS3SaqTAEo8iSrl0iReAISd5O8nQIrT9abwIhPar79kRWSMWRDky+JCWqlwqnCGqNZW7goX2P7Rf8E2XDaOlqQreetIke0Sdx04WsSWz6R9OjkORUkwHldj4aNy2mfwqbujLN2XGrFnLerRveTROTARZv2bSIv8Ppfccv6y7N4daNLhp5SsXaDXGhHlVefC3/hHMfPvq6Cubd/1TsVQ0sYS4yr5knZJna2kwCiIPBEqUiKvyirJQ3unZNhGpMh+pu/Haf7trd1NK6DkUASoj/sYYaE5eyVFbR5wJbrTALuMa/Iw4gk6p3i02q4ULZ1nnuvK7/aeGIDMpxJJ8F6Tu7LIPGhVCcZ0L7VydSk8ePtMA4cb0DDrcNYi0IFWEFcv1Wgd4Rp4/EzvoybFQbk3EmC6+MOsQTGQa36awn4N7vGdYSbhOXhd+ycS7F5sz5d2bW4sant/PI9vYNWI9+BPMiPMj51VwsNM2o0siRZm04AqI4KOBOdZrNFO0hbubnQd4h1OHTR39PnZpus2ppDnMs2a5jSuAlpDsU8ak9FXfRnItyiE73nlkThEn8aRQwy2YjU9R/xH35/inJFgcshw7Y/VgxNh/CzcDAgbusL1UMLSGbjsbLGNfrxMi65Hj8x5QODwzh73bJdHCBlPI85A0tKlZYdkwcrRmTakQOarqS+E7GHHXadoz4jmYOJ/Gsq3FDZUwJSkg8tVtTMM9MiuNYuMlWJnYTgYw8cyJ9B9NbwANOUgGbS+/Y2GkEWxsb13AOzDtT8dQhTzwoxO1BQPekSdijaVLW6Xc64dx/JePP1HylAlUwd2UN7Ny3QPiw37EU1Vw4z2evmwOSygOZS0k5cLYMVODxtZ3M2tXnAPXBc+W6fzyF4UwCMJZIdybYLYfCS+kHPPT7SdJ4mHc1pLdJjlQuZevyI9aXpWGWhaLPevng9MIRyV5yjW1IiZGbMLXM7eITr5K63JzTsivl9wePvUPjvaVTwBcEmnLRIqwI4UqfnnBBsOlb66cFJCmNKHlj/hjVC+M9BMi8DwxKDRH4KECs9+oDNOP2JDFiJCzHf846StDfqy9togGuWtpkIB9JIcNIi/HZrFUkHQLueWcOMf7LYk6G7DhK5NcSYJyTsFRWpBOqsWxAlLcsLcK7BfyvU1JBgWDMFLwLd7IvbY+ggZJUAbmH7BzlTWxdqM/hZX6/uElcCM9hsLEZqJ4+9WEv2fEuzUTwnUKP8e2QGWsf/CQnuHls/F0TYlR5n4Brs32q/+E/0mTIn2eIiIqTfUPKd6u5KC6IkOkCsV1pv6103jGAn1ZK3xfBaA5Aq4RylEv+rusbuus3Pn66yDRPbf6v7RrN4k2s8QXBaUyJ706Xq3v68oDZaXznhHZBW+z4dyA0FXP6oe/H0UYenMN1/iVPJqygv42mpZ/XDccWyDFSntSI42fiz8YTfRO5xdXil49S8wGL9masZSM0rWOc25fzli4kaItTJUDEqVi6OS7R3LmozsiUnKs4sV0mE4l54x9fr+cTkmaKAjYgxusFnj9rVMCvO1+kQnoZf3+aPJkYkxdpc/KqfJBXqXesq1Z6wf1iILAH/FnNuHT2mL/F9t7xR+0gditowtdnh5rONbKR+aSuesw6Dv21Wqatmd+/9KeZ4Rv/tTakdwCesYiq0NMVsjwoVv0mseie9vxi0/XEniU5291dxgJ2BuZ6mWl2qKHJZZ951tuO7B7/cMSZkruIbo4vF4o9c5Z/5a+vmaKIAiazlU2RwJ/Iiv49rH6fTlb9NHNsHWo6H3N7pcIN6QeT8Q27aqFYTR/K/AKr3K0SClTG9AxwGaFFbwCSuSg2GrNcrXBGYvV98g22EnvNdAXLYqBYH945s4Wij/l4ChVZdNY32bfx+Kbudj7XEGGYmt3yT9V/3petP033rZAvDHTrHoUuwuOsNR8TgjF+z0FDvtu1q0Ob5gN94esILlXDk8n5+1tEtRnyP0eXa2M5nnsPXkjfwau3xTiNfSYhcWO/o9GRVlKaKW00cMOgn82Ho8yqgTt4VjQD3pIEPX3QnjI46obqhrmsLdVl+gGMB7kZSihAhJeDO4sVOHpWFhbV+tWECs+9FXl0MTP7o6tvzEvaDIx8CiygZhP1B15pl0vk5ZvwCfpmKkA8qyX6X3vUPpRQ6Nn41pUsBrmEEzKDxFUaotXMffOpsX20wVpznbFL5uhv5cK+Y7KOKyAbOP/UDTbsDlapohZ7ltlBebNxmKa/rUTNEiSr8rujToATbVuhO85xaQ4ysT6fLGhDKMzOZrf+0HhCulw7H5eIoXIfTK6jlsfytw3Bexg7kP1IijxltCW7bFwCmBEL8v+rNTcwIq7QrAWMhjHQyN3NuXE7o0mCdw4xjMvBohgxM2H/cz5YW8+uySW3xxj0fwygIHsmeLiS5wkGRZwT6KDiWJAqoEPLtMXJ0bT4XZgkbm2o50RXubibYFZE94DMI5zhp9/ahJuT2mAgLczDH8PV+qXJdEVBLefk5JH/cgoNj3zqVfhsA9lou/66qrVIVL18/eT7ikte7HBsyjDyS/1d4us0k686bx4mHEIJ2es0HH1YBxt3F8gDrb4xqV6Pl1HZGmyEfDdShfaCNeVrh453CVEcosyiC+MZ3lD+lHSmBEKyRapochdcXSuuE3ru+JUSyfniotZv6bZNZLh0ZxykkKQTMPq2mPGuDXIZD1DOOalKE45TJ3/M4VvLr5eY7Y8FeEnqxS0I+hU8LUl79p/0dFHTFW6gNWW4IQk33O3S9bX6jY/+/aCUVTjBV7NrPc4oquZat0EfTGh5r5nrqRQvt0NGqB4GYpN01M9BigAJbZydClY6QTaw8k/Y39kkAA6VLU97Uk/pdo8fKmIFPiRKPmKyDElCmpC0P+hknkf2kDqgU9sxci23ysMcrEi3CQsPi48VdLGvNfhc1gkq/EIYAADzCqvEYWr7g4/03o/tEYpXq1IDSRTIMP+tWIfmT2FF0D4Sz/C5awSRzgyHYhdD2QZTc39bLMQLhup5mgXs6IWAVWl3Lq8ZtlrNuB28jkXzvVoaxNXELIVxPv+v3nXh0Ui5d6UL8wQ/w9z6BRu0wN05dYPVowpzIbyueOSlmwYsn/9ZXsqqQA2RosnL/EXL0tAzPP84wjY/41riarAf5ZuWKQk4dNFmCWtAYxud1J5rmb91XE+CqXWASM+qymGYYnwFUyNcBE6pCK9DVGIUpjIGPQHIGwxQxiwhlW/Dr9t8+rOUfgsEfgwn5KlcNDwZPn3XhzNeNfoHZVY8EAfcbZMfdpOiuKTSYV0CewWI6Tz18qulTemHciHmRxGsHSDYzjn9xG48Jpl+fyMk61vE6NooJ484prLDsL3FVF9FTOXAbgPkRf1XbTDUIU8GjsTrrsm2FHmZdr7qXuSEp7lG028mMNOYHBoDTZkgLsgjZfqvR/HzU8Li+czTQ8HaX7SFLmpjSFpkvk75EA9NdINEOUdJo20/Jm2Fkx0kpHf7Pf1Z0OpqDB8DnnjejKpqCg2V3dwT29WmBbvr/CMOd10VG1ybWBnG/8nAramX0zCTeYeObU//mHwCmZCgNLqBjSCOst1Mk43AqqVYiA3ibR/YiFGCm34UCXkBP2VGmWzKZTaFgXTeUIkHGCok1XjRRO89K+DkDwBnr3hnQHSUAuDN3p8LBK9Fw5pHOKW9PCLebJ8Zj9bMk0Sefr3LAmoPftg5qaoyPUpRbcKIQ7y940jxyRj8LjDUNPzPqtCTmYeUapkC1jeG9oSf5Kw2UOD3CToROMwLrsfBNHO6YuZ6jfs/D6ZT3d67DaEzhFXmVsEmHNFc/6+rpiSmhu6TQ625UV3PsVtNrP6pjcMkeOLFwHe2rBRaqvuigDwr78yTzzW431oplTI6iqTZnhg99Q6ASbcLa5Xu3/MR4CF/Z2a9EaPvuDLk93sSmDo5j7SE++f1N4DLo8A5jJiJiSkIdlgssS3U8ydXO1PU42xaxFOGcyhFzDHTpFJrbueCon0tcn+wyyELpKTDmm4Em0Kkj4zmfSByL6FA7pbvu0a7NIcWLrIshxrqGwo2kDTRJTFrXPdX4k2QMvRvcMpHfncg3YX6lcm78dPMWrB84GDXAYlbE/9AaxKPjcuBrv0xC1s8jRWps8rOXHV7VKtlVdDxcunieP8k7ctq5h9Vqd1d7vL/9IFjg8ThMNq8BVj8nI2qECnaXbmrZrCThrxKlwWvCvi8/AkSQqNpCpgSxiW+jjY3KfM7AjF2+T8UuIF1qVQssr/v8+FvCO9RYUmxCgc/mqnlIOv/k4k12+8WvIVKWYQckbuZLmKE/b/DGmfLz/bqQoV6XnmAY6mrUToG/gRcd+ISmHXyysqBkY3gcA7qTDdqvLkmTsCFtQvMe3xYIk+EUzUNPKpOpSEeTYreMDuiEQaC3j+WwhFnmOHNLev7/NPaz91lPHp3VIV+ancKedyzpHfOnMKq9DLdAaWJhumjbKGnHQurX0y3AXqDBuNIZmKwG586XdSaCu8tQqqRClchRTGzEwuFgcTINVdVO0k6HsLED+o5DRWndalmrqMrKTbEzR150q7tnlMXczp+lkZOMacj5aizakYNOq8UX/rrRdhORNUZ91Ud4myi8VV3wc5g5/3XBle0h773Hpc0YYe1VAqdyqOmSOQj3ltMIuQuPXTPgu8fC9ICPHfZ28wKhS012a40KDIBOabboz+mNUoTpqw1FEIocIUQcYnr/8TlvY5Q0clsYl5TBpLV2QRs1VrgydW+5okIA+eQIHpjYu4ZMugk1YO4bQ0HX3xjsZIdBxtTwvGRddHm7NEWd1G71l9fswXfn4AX9gxMoCav7e7oLN/nSZtyv8TypkGEttDxzrYWY/PmpKsmmTw4j3XUG5mj/aGgvkeUdWM/puKvZxFeRMUdJ6N1YS2zTVJa4T/P8PS4yk9lubdJ82gA7L65RfCJ3mzQejLkK+rGJfXE2CGs8MNNxR7DfwPa4s/4RfLhOhvsJMBdFq7OamYiCepLC1/d8+bLEzPVrkO/46QWP6XXAWT8IutuJjuRmk+Wp7pUxVjyqceYqo2GoDRMklhKYKfQmXI5M0S3zTxlC2PPhkPOexra+b/806R+WAHmfZmOXHY+e3HNRLL/ZsCiWcqX56BhLnEAleiu3JKBesfUZ2HHIzlE9WLA6ge7M1btffE3TO2ZTbJ3wBl8mwu6owPQLbPX6cJ0TL8vZgMHY5MWppmZP2Fn9qRJZ5XSZsz4VrAoLxv7wKVnpxqaY5HAvd4sSKQ7x/X70NPPkpGDAK/Sb2x5xlfod72xOe5xkAWFKauFZbgynFt3qrtwElqIA4t6Eujc3rkbHOtd6cVgTBq7FS1312bNuB0urXHdcyHQEj/zk0NMh7eccOtpX4bdtzH1P+9Stf/brICeyV3KitFTpUk9PF4w19rJxmP8BdFRafYVPPg1/8WO1578wT5FrqRNU31ls+Uv5wI5gQx9Tu1skWPHogS3p2+kYKYOaitLb9phdAK4DhEO0yvv1VkcazJO5tyDhSxUcs4/W+9JE5mhtMwAJfb3IIw7oCOHndqE83MZ2JgGzhtflbGVjee0Z62Sz3RUhJsDKayVBapz4T9wn9rw90og0SmROvJHI0+9PzxMS5t1NKzhz0Z/o93bq/vqt/cB1LqyxZTZml7UOH7+1GtAf/dfi8uHPinSnFnHhhWcn3+zT4Ci869c3MOq0J3KvwevDf+oipuMqQRI3oAtlFy5Fd8Sigty39gWdjwQUczy9QrJjQ38gOGaUgkYpdzVmm/X7WBDSaBCZ9eddHh2wpm3EHOeyGza7d0Vs0SjeIpZMboMQw7LLI+g2jyoflF23gPn/JQjvaZAmDfKqpPKPC2EPSdOVNiZsLkS5L67lM1jzNx9EOu09EkbMpjAMASi811xpKi9zk7tY8ZHi4Q906BTDStxU0L+Slh8RKb5lOxUl0nJGnQD0d6xQkahtNfQr49JVSyN6cpjVDv6Ywmtf4xdT5AkbZhuLDDQGwF2DHliec2N5p0eYTsoTdUEmrl6ZHNF5hspofTb6un9jsQ3Ein15Igx4JjUaZy82/p9Ch7SJuv/Vz0SDgISJ+oWEltDYe4DYcXQGSajU00SBwUcKz20XUM9YXA30s1w6gFCYlju/VNRdDDi5ziwNrZGfVDGKLTPLPNkIl0eOo6s0fMWs+2v5wK18itPj/CW5FkZOemWJ17lVIRjori1wb2ehW6A1HVpsa3ohW2NMEh98F3pdS2xIAeVrB+WewZouX9TnRmhYglGanmi8IJehaC2AvZSw0k5itI/BPj7k0XkiJbk7AY8iQSHHse/4BGOhDi05wgmKkroNcxs++aIo7X7pQJ6b7PU6JmP0FkG3ivqqnnWXapxAN+pLvGUIWD9/f3lO0NFQHTz5ejPUcsmg1ntG1/OiV/51pN+beBb4CrTpA8WazJGV25tw6G8mXXU52Fuj1OxAiAs+WV7g7o5Nyh+sEai++siEDk4wtm5zWBgy7w2b4tl/d44ZzoG+z1yler0KSvopvJdf1ry4U6zt0mzi0nuHo7V+3hdHtJXhvNE3QzsPnOo5OBwx3+sum3U7nqDkIG3yH9fRgaszm6lITRkTvx4h1u2ktSX6IMMEq3pQ4qqq5XhQzmOgxp2U02NJGKf5ppIUAE0UB0gBlQgbhmr5ctw/npMjMzKj9yzTptm1SSW3qZ6WuHPPW9ZSwjmRNkXtn6pW2W/98b2I1Oia0Ennw0ahxUXw2zSibJERr3b31YPL60UYKawPy6s8j3k+odBeu6i9TFDd0bjLcd1ATLRok1zsfm5cmVNGoG0wj6ocA5m9XqD9e106O9XoFYAsD7/sq0ALbUoR9JWawdnBGvcOKNCnDyfaofdddYNzaEb7EcJX97zu6uN/5z0Y3/rEGdAKjsJlKCskbO3X7T/cJ12XosCd91t/K62PEDAjTuDVwdCtwjc3lAnCT6bgY1+b9unnESkYJ9z/Gbk6ZcqwsieJzxDpMQsXmkN06Y2yN8MRb7C0JqWC0j4J9ci0Rms2LoEI0V+CCQAJC15kcf6v1oDC5sQYtU8waeXrEBY+w5qXS6aVjfhiquXITqLISKutzuqD2BWJ5XI6Vtu+Z+qlftX6A0XJq8XAPPiCR9uH02KogZ3BanGi7Zs1KyrgDgF2WZ/bcRJWbvDyp6nh+DBfFLt9CHIbykopYliPIKL/rMsIKHI3Ud+2vn45XbK63qXLgCezX67oyQLSAT1HdTWqi1ni69ulB279b6js8zwsVpoX5zx6FDIl1FEcW/4iYOIQ3QDGqQIJ5kmRYjQOsnhP9tiE6270w0RH91wLMeQEDaiF43pvzdQV8XF699WAZ8Y1UkNu5zHtKVmWOMbYsIJk1Mi+m0DcVm9m50i1IcZVO7U3aeFqkbd+jPzxPtCjSjn65DVYFRnt0M59nei7v3CbJhMlxBGwV+5avAficBnXbQpwFUx//cLuy1phcVLdYNgq8KAG5ZFtsBgnBuQZEyRyzuYVR7Y7EKvr37VAjGR6i4O7hW2Nsa55CQ1Ar+UovISYddRPptKyds2px0qtN85J10BmflJX2O3oUDhTIlJ9ItlRtX6JlUOacxIps6EiN3kueSYD7GbZz7p4khTkIFTWCDE+KdGFAl7g0NGCa5aP1EciFQ+61ZI4/dhgG5NQcqZcQ/ZP115uqWZ59k75a6hOAJxdMZ+yTXXt3wT/k59U486MgaeJBHGvN0eVcFxfZncFya1g7omf5kDUIZi3E1ALjbk9trXvctSxNSdjSWfCxWPpyE1k53F1RUfKFE3/9ADrU6CK4o0H7QsIQJomVjInj/nDLN/b5fsJpGMHfimZHZLNbAn1Ay3VqGI+M4DMrkVMqF1Kr14d2KP0rhQBi/TACJRw/WTbNJYoEfOtQm5tkZFaFwd0Ke7seFa6galDYfkyP8WJtmqvly0uHOItF1VGZAFXALlHWbikhT3oUUOuK6Sz+19AG9WPt5MQNgMmdJ+rhuDH5lxEwgqeixRRHBDpLhIh5Yuvh9oBvQgYDtrvws8IOhCmeOJJo/6CxLsDYurrpGy12Uzvfka8EzZ3llZ3I9WF3Qxq/cWPXzhW+7xpFDd3GntJQdtedj9wyp5pro3j9I96gMGGWO9+ZH9jGTKWm8bjMrx1iTUPqiOb1Hx+4JAc6MSzsR1ldOQVVSZDT2CeVM7BtpW1/ICJWTqHM1SIqG5u60wPU5YnICBmEnbemfyYkEy+1XJUXgvu1lNIRvX/1MTqLMmfx58oA5PffJf7Ryi3v3x36aDDoJZfb9NUD24J1N9AlWDXOUvaf7HsZwXM9IYu8TnN2CX8LyW5RATKKMWMysukiN30o80CHambFi/QyGJJlMULC/XYuYVfE4bZQ0LpUiDBUf8qcGNhn5VslZBcqWYatxFlmbcjat8+GeN+soQbV0yxg8iycsdjntg+5+yqFk4IZz/s9hv3G8ihLE19ySB/0J4ximUggPUt6c/hkPpBeXuDVGN6vW/aPpkYKRarZ7WT6avrQ6e">
            <a:extLst>
              <a:ext uri="{FF2B5EF4-FFF2-40B4-BE49-F238E27FC236}">
                <a16:creationId xmlns:a16="http://schemas.microsoft.com/office/drawing/2014/main" id="{3F25C573-E892-D81E-CF47-AE2C0CE3AE1B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24039" y="1442562"/>
            <a:ext cx="4649569" cy="3481863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3" name="btfpColumnHeaderBox967827">
            <a:extLst>
              <a:ext uri="{FF2B5EF4-FFF2-40B4-BE49-F238E27FC236}">
                <a16:creationId xmlns:a16="http://schemas.microsoft.com/office/drawing/2014/main" id="{49A38D36-7AC8-AFA5-DC37-4723AAA3B81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24039" y="818001"/>
            <a:ext cx="4649569" cy="498792"/>
            <a:chOff x="330200" y="5436342"/>
            <a:chExt cx="11531600" cy="498792"/>
          </a:xfrm>
        </p:grpSpPr>
        <p:sp>
          <p:nvSpPr>
            <p:cNvPr id="431" name="btfpColumnHeaderBoxText967827">
              <a:extLst>
                <a:ext uri="{FF2B5EF4-FFF2-40B4-BE49-F238E27FC236}">
                  <a16:creationId xmlns:a16="http://schemas.microsoft.com/office/drawing/2014/main" id="{B2055D7D-CBF7-A0CE-4FA7-57DB58EEF279}"/>
                </a:ext>
              </a:extLst>
            </p:cNvPr>
            <p:cNvSpPr txBox="1"/>
            <p:nvPr/>
          </p:nvSpPr>
          <p:spPr>
            <a:xfrm>
              <a:off x="330200" y="5436342"/>
              <a:ext cx="11531600" cy="498792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r>
                <a:rPr lang="en-GB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Penetrazione</a:t>
              </a:r>
              <a:r>
                <a:rPr lang="en-GB" b="1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dei</a:t>
              </a:r>
              <a:r>
                <a:rPr lang="en-GB" b="1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pagamenti</a:t>
              </a:r>
              <a:r>
                <a:rPr lang="en-GB" b="1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en-GB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integrati</a:t>
              </a:r>
              <a:r>
                <a:rPr lang="en-GB" b="1" dirty="0">
                  <a:latin typeface="Verdana" panose="020B0604030504040204" pitchFamily="34" charset="0"/>
                  <a:ea typeface="Verdana" panose="020B0604030504040204" pitchFamily="34" charset="0"/>
                </a:rPr>
                <a:t> in Italia</a:t>
              </a:r>
              <a:br>
                <a:rPr lang="en-GB" b="1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b="1" dirty="0">
                  <a:latin typeface="Verdana" panose="020B0604030504040204" pitchFamily="34" charset="0"/>
                  <a:ea typeface="Verdana" panose="020B0604030504040204" pitchFamily="34" charset="0"/>
                </a:rPr>
                <a:t>(% </a:t>
              </a:r>
              <a:r>
                <a:rPr lang="en-GB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Transato</a:t>
              </a:r>
              <a:r>
                <a:rPr lang="en-GB" b="1" dirty="0">
                  <a:latin typeface="Verdana" panose="020B0604030504040204" pitchFamily="34" charset="0"/>
                  <a:ea typeface="Verdana" panose="020B0604030504040204" pitchFamily="34" charset="0"/>
                </a:rPr>
                <a:t> | 2025 vs. 2030)</a:t>
              </a:r>
            </a:p>
          </p:txBody>
        </p:sp>
        <p:cxnSp>
          <p:nvCxnSpPr>
            <p:cNvPr id="432" name="btfpColumnHeaderBoxLine967827">
              <a:extLst>
                <a:ext uri="{FF2B5EF4-FFF2-40B4-BE49-F238E27FC236}">
                  <a16:creationId xmlns:a16="http://schemas.microsoft.com/office/drawing/2014/main" id="{8E03A892-6A1C-C334-EBC4-FC5F62479EC4}"/>
                </a:ext>
              </a:extLst>
            </p:cNvPr>
            <p:cNvCxnSpPr/>
            <p:nvPr/>
          </p:nvCxnSpPr>
          <p:spPr>
            <a:xfrm>
              <a:off x="330200" y="5935134"/>
              <a:ext cx="115316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9" name="btfpBulletedList184966">
            <a:extLst>
              <a:ext uri="{FF2B5EF4-FFF2-40B4-BE49-F238E27FC236}">
                <a16:creationId xmlns:a16="http://schemas.microsoft.com/office/drawing/2014/main" id="{72902FA3-779E-7DBB-EAB8-25B760FDC40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380926" y="1531453"/>
            <a:ext cx="2397314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CAGR 2025-2030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dei pagamenti integrati in Italia (crescita transato)</a:t>
            </a:r>
          </a:p>
        </p:txBody>
      </p:sp>
      <p:sp>
        <p:nvSpPr>
          <p:cNvPr id="750" name="btfpBulletedList184966">
            <a:extLst>
              <a:ext uri="{FF2B5EF4-FFF2-40B4-BE49-F238E27FC236}">
                <a16:creationId xmlns:a16="http://schemas.microsoft.com/office/drawing/2014/main" id="{590890BB-772F-3F93-E48D-7C78D331A41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380926" y="1098363"/>
            <a:ext cx="239731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24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+30-35</a:t>
            </a:r>
            <a:r>
              <a:rPr lang="it-IT" sz="18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it-IT" sz="1800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93" name="btfpBulletedList184966">
            <a:extLst>
              <a:ext uri="{FF2B5EF4-FFF2-40B4-BE49-F238E27FC236}">
                <a16:creationId xmlns:a16="http://schemas.microsoft.com/office/drawing/2014/main" id="{F93C4747-DC10-47E8-ACCB-74EA6BF6C6B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380926" y="3279494"/>
            <a:ext cx="2397314" cy="116955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L’Italia è tra i paesi Europei dove si prevede la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più veloce crescita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dei pagamenti integrati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nei prossimi 5 anni</a:t>
            </a:r>
          </a:p>
        </p:txBody>
      </p:sp>
      <p:sp>
        <p:nvSpPr>
          <p:cNvPr id="794" name="btfpBulletedList184966">
            <a:extLst>
              <a:ext uri="{FF2B5EF4-FFF2-40B4-BE49-F238E27FC236}">
                <a16:creationId xmlns:a16="http://schemas.microsoft.com/office/drawing/2014/main" id="{50E1DB67-F67C-7F61-C15B-AA576D1BF72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380926" y="2655904"/>
            <a:ext cx="239731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18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PRIMATO EUROPEO</a:t>
            </a:r>
            <a:endParaRPr lang="it-IT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AB7DB7B3-4BBE-F284-F81B-BC7B9F5A3222}"/>
              </a:ext>
            </a:extLst>
          </p:cNvPr>
          <p:cNvSpPr/>
          <p:nvPr/>
        </p:nvSpPr>
        <p:spPr>
          <a:xfrm>
            <a:off x="324039" y="1369103"/>
            <a:ext cx="2447736" cy="81711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Pagamenti integrati</a:t>
            </a:r>
            <a:r>
              <a:rPr lang="it-IT" sz="1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venduti nativamente in bundle o “embedded” (e.g. </a:t>
            </a:r>
            <a:r>
              <a:rPr lang="it-IT" sz="10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PayFac</a:t>
            </a:r>
            <a:r>
              <a:rPr lang="it-IT" sz="1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), i.e., non è inclusa connessione terminale-software ex-post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6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>
          <a:extLst>
            <a:ext uri="{FF2B5EF4-FFF2-40B4-BE49-F238E27FC236}">
              <a16:creationId xmlns:a16="http://schemas.microsoft.com/office/drawing/2014/main" id="{E0737727-4C2C-B029-0C5E-2EB65456D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btfpColumnGapBlocker913121">
            <a:extLst>
              <a:ext uri="{FF2B5EF4-FFF2-40B4-BE49-F238E27FC236}">
                <a16:creationId xmlns:a16="http://schemas.microsoft.com/office/drawing/2014/main" id="{36B930CC-36E3-0093-5FC6-61CCA8289418}"/>
              </a:ext>
            </a:extLst>
          </p:cNvPr>
          <p:cNvSpPr/>
          <p:nvPr/>
        </p:nvSpPr>
        <p:spPr>
          <a:xfrm>
            <a:off x="0" y="5194935"/>
            <a:ext cx="330200" cy="102870"/>
          </a:xfrm>
          <a:prstGeom prst="rect">
            <a:avLst/>
          </a:prstGeom>
          <a:pattFill prst="ltUpDiag">
            <a:fgClr>
              <a:srgbClr val="333333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8" name="btfpColumnGapBlocker447791">
            <a:extLst>
              <a:ext uri="{FF2B5EF4-FFF2-40B4-BE49-F238E27FC236}">
                <a16:creationId xmlns:a16="http://schemas.microsoft.com/office/drawing/2014/main" id="{C474BBD5-AC5D-0140-191E-EB35090EF643}"/>
              </a:ext>
            </a:extLst>
          </p:cNvPr>
          <p:cNvSpPr/>
          <p:nvPr/>
        </p:nvSpPr>
        <p:spPr>
          <a:xfrm>
            <a:off x="0" y="-154305"/>
            <a:ext cx="330200" cy="102870"/>
          </a:xfrm>
          <a:prstGeom prst="rect">
            <a:avLst/>
          </a:prstGeom>
          <a:pattFill prst="ltUpDiag">
            <a:fgClr>
              <a:srgbClr val="333333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7" name="btfpColumnIndicator837105">
            <a:extLst>
              <a:ext uri="{FF2B5EF4-FFF2-40B4-BE49-F238E27FC236}">
                <a16:creationId xmlns:a16="http://schemas.microsoft.com/office/drawing/2014/main" id="{B8C84328-0B24-EA26-3480-C05F633D2BC5}"/>
              </a:ext>
            </a:extLst>
          </p:cNvPr>
          <p:cNvCxnSpPr/>
          <p:nvPr/>
        </p:nvCxnSpPr>
        <p:spPr>
          <a:xfrm flipV="1">
            <a:off x="11861800" y="519493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btfpColumnIndicator888018">
            <a:extLst>
              <a:ext uri="{FF2B5EF4-FFF2-40B4-BE49-F238E27FC236}">
                <a16:creationId xmlns:a16="http://schemas.microsoft.com/office/drawing/2014/main" id="{0F82796C-E0FF-CBEB-AAE8-6B3F2E41C88E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5" name="btfpColumnIndicator596703">
            <a:extLst>
              <a:ext uri="{FF2B5EF4-FFF2-40B4-BE49-F238E27FC236}">
                <a16:creationId xmlns:a16="http://schemas.microsoft.com/office/drawing/2014/main" id="{6A44333F-63BA-F938-AE05-1711760860CF}"/>
              </a:ext>
            </a:extLst>
          </p:cNvPr>
          <p:cNvCxnSpPr/>
          <p:nvPr/>
        </p:nvCxnSpPr>
        <p:spPr>
          <a:xfrm flipV="1">
            <a:off x="330200" y="519493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4" name="btfpColumnIndicator295504">
            <a:extLst>
              <a:ext uri="{FF2B5EF4-FFF2-40B4-BE49-F238E27FC236}">
                <a16:creationId xmlns:a16="http://schemas.microsoft.com/office/drawing/2014/main" id="{61D3DE1B-0C29-7395-33AF-DA6D120EA8F1}"/>
              </a:ext>
            </a:extLst>
          </p:cNvPr>
          <p:cNvCxnSpPr/>
          <p:nvPr/>
        </p:nvCxnSpPr>
        <p:spPr>
          <a:xfrm flipV="1">
            <a:off x="3302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2" name="btfpColumnGapBlocker929081">
            <a:extLst>
              <a:ext uri="{FF2B5EF4-FFF2-40B4-BE49-F238E27FC236}">
                <a16:creationId xmlns:a16="http://schemas.microsoft.com/office/drawing/2014/main" id="{C53C9C28-A992-4CB1-8520-2FA5846D7171}"/>
              </a:ext>
            </a:extLst>
          </p:cNvPr>
          <p:cNvSpPr/>
          <p:nvPr/>
        </p:nvSpPr>
        <p:spPr>
          <a:xfrm>
            <a:off x="0" y="-154305"/>
            <a:ext cx="330200" cy="102870"/>
          </a:xfrm>
          <a:prstGeom prst="rect">
            <a:avLst/>
          </a:prstGeom>
          <a:pattFill prst="ltUpDiag">
            <a:fgClr>
              <a:srgbClr val="333333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0" name="btfpColumnIndicator136813">
            <a:extLst>
              <a:ext uri="{FF2B5EF4-FFF2-40B4-BE49-F238E27FC236}">
                <a16:creationId xmlns:a16="http://schemas.microsoft.com/office/drawing/2014/main" id="{923272EA-8E8E-992F-3350-517C50823C79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btfpColumnIndicator554869">
            <a:extLst>
              <a:ext uri="{FF2B5EF4-FFF2-40B4-BE49-F238E27FC236}">
                <a16:creationId xmlns:a16="http://schemas.microsoft.com/office/drawing/2014/main" id="{EE526A2E-469A-0634-6B65-4BB5E7843005}"/>
              </a:ext>
            </a:extLst>
          </p:cNvPr>
          <p:cNvCxnSpPr/>
          <p:nvPr/>
        </p:nvCxnSpPr>
        <p:spPr>
          <a:xfrm flipV="1">
            <a:off x="3302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btfpColumnIndicator768543">
            <a:extLst>
              <a:ext uri="{FF2B5EF4-FFF2-40B4-BE49-F238E27FC236}">
                <a16:creationId xmlns:a16="http://schemas.microsoft.com/office/drawing/2014/main" id="{BD1639B0-C146-3AF3-D5AE-236418882967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btfpColumnIndicator245687">
            <a:extLst>
              <a:ext uri="{FF2B5EF4-FFF2-40B4-BE49-F238E27FC236}">
                <a16:creationId xmlns:a16="http://schemas.microsoft.com/office/drawing/2014/main" id="{94C4478F-79F6-8753-25ED-C6518DFBB7B5}"/>
              </a:ext>
            </a:extLst>
          </p:cNvPr>
          <p:cNvCxnSpPr/>
          <p:nvPr/>
        </p:nvCxnSpPr>
        <p:spPr>
          <a:xfrm flipV="1">
            <a:off x="11861800" y="-154305"/>
            <a:ext cx="0" cy="102870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2" name="think-cell data - do not delete" hidden="1">
            <a:extLst>
              <a:ext uri="{FF2B5EF4-FFF2-40B4-BE49-F238E27FC236}">
                <a16:creationId xmlns:a16="http://schemas.microsoft.com/office/drawing/2014/main" id="{F6FFA425-C6F0-0A28-ED6A-EBF30A7FE7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1576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606" imgH="608" progId="TCLayout.ActiveDocument.1">
                  <p:embed/>
                </p:oleObj>
              </mc:Choice>
              <mc:Fallback>
                <p:oleObj name="think-cell Slide" r:id="rId7" imgW="606" imgH="608" progId="TCLayout.ActiveDocument.1">
                  <p:embed/>
                  <p:pic>
                    <p:nvPicPr>
                      <p:cNvPr id="27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B57D51-C7AE-09FB-A1FE-DE47E960C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Google Shape;58;p3">
            <a:extLst>
              <a:ext uri="{FF2B5EF4-FFF2-40B4-BE49-F238E27FC236}">
                <a16:creationId xmlns:a16="http://schemas.microsoft.com/office/drawing/2014/main" id="{35A27A99-C672-133E-CD23-C76AFA2B13B0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212013" y="98425"/>
            <a:ext cx="1931987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61" name="Google Shape;61;p3">
            <a:extLst>
              <a:ext uri="{FF2B5EF4-FFF2-40B4-BE49-F238E27FC236}">
                <a16:creationId xmlns:a16="http://schemas.microsoft.com/office/drawing/2014/main" id="{E1A8FDE0-0B0C-84B3-2E5D-F2E4E45D03D4}"/>
              </a:ext>
            </a:extLst>
          </p:cNvPr>
          <p:cNvSpPr txBox="1"/>
          <p:nvPr/>
        </p:nvSpPr>
        <p:spPr>
          <a:xfrm>
            <a:off x="1264645" y="245752"/>
            <a:ext cx="7513595" cy="25391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r>
              <a:rPr lang="it-IT" dirty="0">
                <a:solidFill>
                  <a:srgbClr val="003865"/>
                </a:solidFill>
                <a:sym typeface="Montserrat"/>
              </a:rPr>
              <a:t>Pagamenti integrati: quando il software di cassa accelera il business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C9D68D-096B-0227-DACC-7B3B4FE55EE2}"/>
              </a:ext>
            </a:extLst>
          </p:cNvPr>
          <p:cNvSpPr/>
          <p:nvPr/>
        </p:nvSpPr>
        <p:spPr>
          <a:xfrm>
            <a:off x="7655011" y="4827010"/>
            <a:ext cx="1488989" cy="285344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6">
            <a:extLst>
              <a:ext uri="{FF2B5EF4-FFF2-40B4-BE49-F238E27FC236}">
                <a16:creationId xmlns:a16="http://schemas.microsoft.com/office/drawing/2014/main" id="{7BE6B13F-4A9B-BAEC-AEAF-44D92E05D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720" y="4894289"/>
            <a:ext cx="1359197" cy="15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0" name="Rectangle 909">
            <a:extLst>
              <a:ext uri="{FF2B5EF4-FFF2-40B4-BE49-F238E27FC236}">
                <a16:creationId xmlns:a16="http://schemas.microsoft.com/office/drawing/2014/main" id="{1FC4CA2E-17B0-2E00-7E78-69AECBF29803}"/>
              </a:ext>
            </a:extLst>
          </p:cNvPr>
          <p:cNvSpPr/>
          <p:nvPr/>
        </p:nvSpPr>
        <p:spPr>
          <a:xfrm>
            <a:off x="909638" y="1181100"/>
            <a:ext cx="3181350" cy="3133725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EVOLUZIONE DEL MERCATO DEI PAGAMENTI INTEGRATI </a:t>
            </a:r>
          </a:p>
          <a:p>
            <a:pPr algn="ctr"/>
            <a:endParaRPr lang="it-IT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it-IT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it-IT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it-IT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it-IT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it-IT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EVOLUZIONE DEL </a:t>
            </a:r>
          </a:p>
          <a:p>
            <a:pPr algn="ctr"/>
            <a:r>
              <a:rPr lang="it-IT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PUNTO CASSA</a:t>
            </a:r>
          </a:p>
        </p:txBody>
      </p:sp>
      <p:sp>
        <p:nvSpPr>
          <p:cNvPr id="911" name="Rectangle 910">
            <a:extLst>
              <a:ext uri="{FF2B5EF4-FFF2-40B4-BE49-F238E27FC236}">
                <a16:creationId xmlns:a16="http://schemas.microsoft.com/office/drawing/2014/main" id="{70E843CA-7B44-160F-AE59-810B00681D90}"/>
              </a:ext>
            </a:extLst>
          </p:cNvPr>
          <p:cNvSpPr/>
          <p:nvPr/>
        </p:nvSpPr>
        <p:spPr>
          <a:xfrm>
            <a:off x="5053013" y="1181100"/>
            <a:ext cx="3181350" cy="3133725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it-IT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it-IT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OLTRE IL PUNTO CASSA:</a:t>
            </a:r>
            <a:br>
              <a:rPr lang="it-IT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it-IT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«SMATERIALIZZAZIONE»</a:t>
            </a:r>
            <a:br>
              <a:rPr lang="it-IT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SERVIZI ADIACENTI</a:t>
            </a:r>
          </a:p>
        </p:txBody>
      </p:sp>
      <p:grpSp>
        <p:nvGrpSpPr>
          <p:cNvPr id="144" name="btfpIcon762473">
            <a:extLst>
              <a:ext uri="{FF2B5EF4-FFF2-40B4-BE49-F238E27FC236}">
                <a16:creationId xmlns:a16="http://schemas.microsoft.com/office/drawing/2014/main" id="{6C9FDD6B-00C0-D344-7937-DDCC1CEB479B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131115" y="2378764"/>
            <a:ext cx="738397" cy="738397"/>
            <a:chOff x="330200" y="5239353"/>
            <a:chExt cx="1081088" cy="1081088"/>
          </a:xfrm>
        </p:grpSpPr>
        <p:sp>
          <p:nvSpPr>
            <p:cNvPr id="143" name="btfpIconCircle762473">
              <a:extLst>
                <a:ext uri="{FF2B5EF4-FFF2-40B4-BE49-F238E27FC236}">
                  <a16:creationId xmlns:a16="http://schemas.microsoft.com/office/drawing/2014/main" id="{95D640ED-7E81-C8A2-BCD8-6E5E9231F68C}"/>
                </a:ext>
              </a:extLst>
            </p:cNvPr>
            <p:cNvSpPr>
              <a:spLocks/>
            </p:cNvSpPr>
            <p:nvPr/>
          </p:nvSpPr>
          <p:spPr>
            <a:xfrm>
              <a:off x="330200" y="5239353"/>
              <a:ext cx="1081088" cy="1081088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2" name="btfpIconLines762473">
              <a:extLst>
                <a:ext uri="{FF2B5EF4-FFF2-40B4-BE49-F238E27FC236}">
                  <a16:creationId xmlns:a16="http://schemas.microsoft.com/office/drawing/2014/main" id="{8C8FF2F4-BFD4-2DAC-7921-E5F296D1C269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0200" y="5239353"/>
              <a:ext cx="1081088" cy="1081088"/>
            </a:xfrm>
            <a:prstGeom prst="rect">
              <a:avLst/>
            </a:prstGeom>
          </p:spPr>
        </p:pic>
      </p:grpSp>
      <p:grpSp>
        <p:nvGrpSpPr>
          <p:cNvPr id="268" name="btfpIcon790532">
            <a:extLst>
              <a:ext uri="{FF2B5EF4-FFF2-40B4-BE49-F238E27FC236}">
                <a16:creationId xmlns:a16="http://schemas.microsoft.com/office/drawing/2014/main" id="{B06DAB19-08D0-A139-8550-E24EEA2DF05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274490" y="1640367"/>
            <a:ext cx="738397" cy="738397"/>
            <a:chOff x="6103145" y="1516667"/>
            <a:chExt cx="738397" cy="738397"/>
          </a:xfrm>
        </p:grpSpPr>
        <p:sp>
          <p:nvSpPr>
            <p:cNvPr id="267" name="btfpIconCircle790532">
              <a:extLst>
                <a:ext uri="{FF2B5EF4-FFF2-40B4-BE49-F238E27FC236}">
                  <a16:creationId xmlns:a16="http://schemas.microsoft.com/office/drawing/2014/main" id="{44CFA419-41FD-3BC9-2414-56713D1E5F2F}"/>
                </a:ext>
              </a:extLst>
            </p:cNvPr>
            <p:cNvSpPr>
              <a:spLocks/>
            </p:cNvSpPr>
            <p:nvPr/>
          </p:nvSpPr>
          <p:spPr>
            <a:xfrm>
              <a:off x="6103145" y="1516667"/>
              <a:ext cx="738397" cy="738397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6" name="btfpIconLines790532">
              <a:extLst>
                <a:ext uri="{FF2B5EF4-FFF2-40B4-BE49-F238E27FC236}">
                  <a16:creationId xmlns:a16="http://schemas.microsoft.com/office/drawing/2014/main" id="{94D218E1-5FB0-7E00-E500-C9327C2BD04F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03145" y="1516667"/>
              <a:ext cx="738397" cy="7383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180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" grpId="0" animBg="1"/>
      <p:bldP spid="9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COLUMNGUIDE" val="Visible"/>
  <p:tag name="MEKKOFORMATS" val="&lt;MekkoFormats&gt;&lt;NumberFormat DecimalSeparator=&quot;,&quot; ThousandSeparator=&quot;.&quot; NegativeNumberFormat=&quot;1&quot; /&gt;&lt;DateFormat CultureID=&quot;2057&quot; FormatString=&quot;dd/MM/yyyy&quot; /&gt;&lt;Font&gt;&lt;Output_Font_Name Default=&quot;Arial&quot; UsePPTTheme=&quot;True&quot; /&gt;&lt;/Font&gt;&lt;/MekkoFormats&gt;"/>
  <p:tag name="THINKCELLPRESENTATIONDONOTDELETE" val="&lt;?xml version=&quot;1.0&quot; encoding=&quot;UTF-16&quot; standalone=&quot;yes&quot;?&gt;&lt;root reqver=&quot;30783&quot;&gt;&lt;version val=&quot;3692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HEIGHT" val="375"/>
  <p:tag name="BTFPWIDTH" val="375"/>
  <p:tag name="BTFPLAYOUTANCHORELEFT" val="True"/>
  <p:tag name="BTFPLAYOUTANCHORERIGHT" val="False"/>
  <p:tag name="BTFPLAYOUTANCHORETOP" val="True"/>
  <p:tag name="BTFPLAYOUTANCHOREBOTTOM" val="False"/>
  <p:tag name="BTFPCENTERX" val="46,66667"/>
  <p:tag name="BTFPCENTERY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BOTTOM" val="False"/>
  <p:tag name="BTFPLAYOUTANCHORELEFT" val="True"/>
  <p:tag name="BTFPLAYOUTANCHORERIGHT" val="False"/>
  <p:tag name="BTFPLAYOUTANCHORETOP" val="True"/>
  <p:tag name="BTFPLAYOUTENAB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BOTTOM" val="False"/>
  <p:tag name="BTFPLAYOUTANCHORELEFT" val="True"/>
  <p:tag name="BTFPLAYOUTANCHORERIGHT" val="False"/>
  <p:tag name="BTFPLAYOUTANCHORETOP" val="True"/>
  <p:tag name="BTFPLAYOUTENAB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BOTTOM" val="False"/>
  <p:tag name="BTFPLAYOUTANCHORELEFT" val="True"/>
  <p:tag name="BTFPLAYOUTANCHORERIGHT" val="False"/>
  <p:tag name="BTFPLAYOUTANCHORETOP" val="True"/>
  <p:tag name="BTFPLAYOUTENAB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BOTTOM" val="False"/>
  <p:tag name="BTFPLAYOUTANCHORELEFT" val="True"/>
  <p:tag name="BTFPLAYOUTANCHORERIGHT" val="False"/>
  <p:tag name="BTFPLAYOUTANCHORETOP" val="True"/>
  <p:tag name="BTFPLAYOUTENAB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BOTTOM" val="False"/>
  <p:tag name="BTFPLAYOUTANCHORELEFT" val="True"/>
  <p:tag name="BTFPLAYOUTANCHORERIGHT" val="False"/>
  <p:tag name="BTFPLAYOUTANCHORETOP" val="True"/>
  <p:tag name="BTFPLAYOUTENAB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WiWcfk2RmY+GE6Q6T90sFUz2dD7pS103gZfJ6l4USC3jqtWOPR/ue0umjYEY9KlLthURXCUyUuZbmGDPUXB2idlVQc+R1c0j6vNnMaKvr/Ao8YFbGZd7bIjZXiBuY4zAdc+l2uXosjeUt0qOUrgq5fCGWDNftFrB+nTrS3mLhbmxm+OyNZeL+34qphoMizOvtO/jUIg3ptTkJ19sOs+JIEQibRXYmUGuGSVJco2HLp2JXhklIlNY3xbVOTg8hbcnK9P4zQZu/qNucSqeWRXAfb9sxASwHMZq8oeQrD8vzdIjoXMCj60+ce11TGtGji9soLWQyK3LO+xduffK7DxM1eBtUfVKeKRtbh0gknvdYV9Wmx1B3UXZ4MPDjpS5rLoMxLHpOBzkHVDLXdjuVDWaCHuUJ7AJRfR+95izl1fHoAKhhVltTfD2KsJ0kFpSJoBwvfQfx5rvP5gTgNY9Lr3rN6iKeSEeDxU5sk2uQ8LCwhz62SZo1VknGCmbZpGbaUOPKuelllH7MPuvBbI4AFcysiaa3XD0yxe0WvPHNQwAIGN2tTMLHV2f/twmi4JsikMWVKOnI2LG2V0GRrAJNw2w7K9spuOmDxMuPtmAKGgw4BImIQ2wu5plpp4nyGYsLB7gVBwvpSf70Xf90LfeId2qqBSL/a5r2gf5zBOS8HcaITYvhdQUuZt+7wzj5mlxWitHpVJUVxfs+OYxgPsk0muaU1KJ2W2Npv71Q0D0qmaJwt/ZJyZbZQ39mI8aMI5V5EJMp6sHzmNgFJaSCycfwkoeIXoq6VqmA7QIhjIlKKlvIw9V+GV8QV6RYMCopFlewJAJoex5eupXl2pMYbgtJzYfxHUZDHRJP9ziiFTAvhSbnZkD7YWH4EP9XFQaYrvndCJvecJpu5GUD2pmKQ3q2o3/BhC3serKT7HmMotoxBhb2qyd3eO64/QfGnAuE9FyknH/+KPCqhTnoUe06S04ktpuAQJ9eGkCm292J9zmHZi5OvJP587Axx/koGFivmRSiG0NAAiOarT0HgLtM07AdvXC/G6YHuKDRKHZxMht4GkcLDNLGAPej5EPxksHTSb9b5IZ1OcB8nw9K/RP1JzvzAQfkkYYlDPvdO2MQ9kE3Do+QxsfsoStyywM0pIPjdK2u+WeW+jPGyQ4Hz0QE+aL+4panw/A+wzy5xHz7ejTrj98VwHhXYsXVRJQUXttsCOKgNn3B5mU+Uy9EE15kwbOqU3RvFSx4zqBZsSDmwUIE3iFl0kzkCGduqqPk8xLnE/Ur1UlOxlPF5i6xjrHR3glR8jtKDgTP9gxdux/PRg3iqk/Hz6aRajakYbFEY/KWG4qm70woPZm1ET2XAesmNShQWwCPdq9x6EMC54CWre5YIPdi8h/RUu6c5kNcHT25c4Ep/ddkA8W14WRvXVmVB5Nc3g5XmorF+KGKkj5A9Bsrr4OTyoWX4L80Oytho823p6XitSFe/R17SFSfyxE+3clfqoQ/PG1otiYE6VMtgqVyZ6Vy9nO4Rl3YgMnx5DI9BHhTSO9Dv5Krh+C5IW/V15J2qFeWBd4n26WPVEvHAlOgEgSoosi7cFMctQWmRztJ7NuM+nemIWjLJVHnbEwbyFNdCk4hrinKR6+m7FyE2ygAUQ2t9+F4YeRqsoLlOBgXtUsR6AyZdN1F0Hl6aAnTV6U854vSwFEezDPEGK4XC7TY/WYSDEAk3Jflk2oKkvzXutlLnB98ZLHX7Etk28jwDE/FBfwkhPGaz5SYtKEljhhujae/jIKA14pMfDdTNr233CoKeIYmyMdjFeryUiLV/dGf8DjdNzSK1nXT5wRffsXN6C1tPvBKDRSl3EX4U5h2TDh3NF59FfuxasNB0Iepkfph+RhxnvVFED8b69Zbx7kmFE1niLu5eH/5+YBrhlHeSGmurJw9XYLYsnLdMqMVFuW3j9GxhvvFK34LPrCgWxzYNe73KdIdPBSpKtwMuEA2GWtFwE6rlSsKPja+R+frwa3B/chv/cq7fZb7ejAHHnZ50u/kmPlh8TQfbIB/cn8gHKR2MdE8Qv+uakjWz45agzsFeSkq0BZMHHQ0wWTtpw+X7iKzOhfrrJbbdPBjAiE+2g4qwm73rxfvMLxlaoTKKTYR6agbhf3cjmWr1vuVdXmPmeAJX4794fbQB3QJk9HrDeH+5bdF8hJJVvBSXKr3qJ5Ej5EO3ICll+zedBTYfsJz5LqF9zC2UPMR69PJGEmxqV1Jacmwtx8tmxEQCP0Y0qLCpZo3ZU3uNm2Ai0XMwqHr3IybILt0BB0WhOjLgfFTRjNdpLndcwYzikj8sp9soq0/JcjPt4rvSpt6zI/WwaHdY8VdOtM3MMa8yWl+qTR8CidZI8fVFDXZdOF4ava/F5NRF+QLi1H/sSTPNVTeZbPER8ZjWBAJxoFN1lTaPGbqbDOGIq3Z+1/6qhFoO8835/cSfEi4/PDJhMdECJ7axfProXg2f+F8rcVbouvwoVbM8QzQqCQjz1sNNQ9dfLOgcrrfpBihuYKBKYB5RhRI+2f0OHgI85OP5emWKVWjojLbMDd49bWiM3kb2uj8wRuK5caA7hj18Kq3O1jzQicqmSPO+3LTJmdFEY9lyvuxPE9hXzc9U36Thp2jwmfPDm+RW7ThwY0QXqGmzvLtrbKUdhDcaeWs2n2VmJSH6yxj+wQ4bmT83hb/whotuKnwcMbWm+CF2IcSW6Ic7WxoM1+uZqSuCw7c3lcIqUHeA4MecjIv2jf0i3pg1Iy3kgPuUgugON3VVAqNsGY/1+dTUecatshkiaie/bWI3rWH5hgR+tPF0gtqpLvqIAijgggPeTWeSsS8kH8hBiPsVWa6futmmk4gr0ZcNEVV7BD3RZgqoE4/iP/b9cO4XngIwWhINAgDPkbEle7FtJDNCVVKbHCZLJOnFc5QBeyqRNCURLCKuioEKuAK0ePjZ+Xhc/68CSaQ+zAe8sn2FhSU52xTdQ9vjHs2rhg8Rf74YhVdzLDE9EOGP20oPMF2+56Xmmbzklt+JZkEBTCBZ7b6/dMO0Qq6VLQz8mrhgXUc8PWV+tDLxIvFi1JjF9yGkR21u3pL7LYbMsiraEzz8ETdspoWx4hwYAKQf8wPgC7p3Y63kt4Tth6ni5qHbIbC3aEJQyC9128m5XIY0bOq7pyg16YfaLt0Lbn5JoMYH/J/Ima/CfzY9r0zgD6CbdERevcUoJO+Qx/+eRI2SphVkF+NiT/i2JrLbGraXQTdvvFsM2U4CgtOIbEw3i81Tv9MpWwaIsvfr5FW5WicxGN4HC1L5XaI/GuBQd5/frC5xHB5hQhaetY+zxRZDge1tKWYkXDoSiN4Kr8+9LlXSJJoBh2ZHmBc6nRIEld9m12vMQhzsUPz+4cwgxNl9VvDilZJjQGCgBbcFq9khs9qJEZCcYhlSsCOg3SnSIvozbO/Q13d/Rg0PEipkfRAUc7uAi2xv+VKgs0KGeLQ3/LHpz6vcRUIYnroEhrF+FM8HukqRMflYTajZFGHEUqkc8m6dVPApgA/G/cdJLlgvUuM/3TzB1FD8IbQACNt8jNWlXKH7B4ZrxxGhYKxg6rlGs5HmLMGF3Y0G0i8KXEOMZMSEkynvCsOnf47U5MoC5G6iPadAAPkzo5wnGMEHhCaqu4C7ZQfGdzFmoidjPRExLEhzrsjZGMEukkjZMm7BmxH+hbY5fBZDP+p7Mps9p3LxAlVCGk+fF9DRHsU2d1J6TOhwxTjULVoRg7fVwJCZ7lqHIdjLWr7J9KnXR5YcNOMEbau72GQ0r9K9QEsGMAnEd/kTrVVeReEjAWtIHKcH1OHYpxwqvgnlZdoJhgLkA/W+dOa15mRxRObr8Y/Lpn8LucTFQzHRcjmwy/bnGkSLpqow8M+RSNUPRp436JDTlfeVcEd6KoiQwJD113Hxe5DCCG6n35pnpbL0u+y8cpD6hvnlxTkTVeNg3QOR+dZi/Xc+JSvIalz5j91SwvB/U/+6Yo2jc/2+Oj/uVAix+QraGk/WBfID5yai4a6sQkBCZtieaCGNnqxKHBmIzcMEFTxgjg/WDRQYuBElT/UiKLWVzM3KaQwqpmXBS34NlMvT0z12/GsB8hPPEp3VmN/5VPyjmt7LIeWvcbuEIh1VRgJLNvdQf1ErCAZyr6DDauXuI4bF2bYYf0w4BKTyZX3+j/j7AJZPsYvCFFLnYq6ZRev1XEY2R6NsC1ycIsWRfACIZlVJmP7oJGEdCbUwM/FpM2drsT9YyEUgSy7rXoXmeX85Y176BrQTNZBk9tdFs1VPlxWbqw+txPAVn9NLcgPWN4/Jk2qlmMafGvWu056APwHp2y1M/rfsLtjpV//pn7L9s4b5syXBVsa2NXeeWZVHmoRGCpeclJDOKliYfwBnC2CRidZMBD1VQpPxWYAEsNIdoDdZNZBzwrJs2JA7EZOrdH0Y3hP1/HhQdDkNeKFFjpFEG/Ry/9aXHgwxVAG7rQ6lTfmnLyhC4B6tQ0M6TdDchdNTpamEeDmWEsBc5c7EPZvhj5tgfKMWZ7JNqaZiB4nCTQTmAUo8Ax7m1WFJdbpYCGUQDXXh/L3Qr/GikEi95FNd+3hQGG7IhNvifgDRbficLpapz1EH1h3Nb/y9k8YgxDrH9ca+CeZBB86gDu05MjFVSxIiUcc8fZp5MkhxSSrh8Sto+olHoFLUwbZPX2DMfr57FjY5pXSbRYj7EOVYLKjDK/p9AJPAlaczoljdgyOKienxhr1NQyyrLTXHwSco8mkO7Rtss1cFETNtS9cUEhE2AcXTgI+2ygTGV8odj8iWxESPbkOhZ59+aL5K/WAxDDOsCRHnawOMKTt1gmrHnVacDUqVl3MydDSZmFu0aZlu8DVyIjkPqATulZIUzjVDb3LLzbHrSI91vMxJ2MeWTFhd5q5Gsa6+qdbFMvpeFSBZX7UId7hYysUnekBwQN/OMFeu+vXaPYtlXEdfU5Ec5uQBBvWfk01FA4Lmfyl0nfsEbUyW6B25iqZ7JGGhO2P/njpmBPMsbvyY1bT89XxJZooBg4tb4wZdAImtH53IYBG5/WmtOfAbpB2FAyhS342Wnvb1MNKrwFd6LpHZ1/MVZyvwKgDzv5i0FBEySMZdAqCkesDV9FhXz1siGmz88NCvMi2ETKfGzaENG0Zp3YKTryIoeREV4yg94ei27Tf4EAJFdHFdOPDwwAmlIEika9wl9cLlfbnfMVqwn50xH2dFWfde1vMkKvsuCzgUTVpPIDyTX/Psl+sybyf7RliDnjrz5Z9C6Skq0PhDiGiAxBEVeNcZxQYgrJn2OQl6N+JG5U1LMZyfvawDHsDgQ9svGKbHt8wEA4G1elL5hR3vSyAwsk6RjDv3qspMfc8o1obpE0Ukis6t8FAd/CJFTrl+rFQa7Z6vfp0o/FDeDmFhai/n3+wE7lnmzhMvR7ZautHhm/7akYRV+e08fFM0NdHXXtLMEkF/aLpBiaKRbQYhYfclFPutjHzVWz/4e8bEPSmGTDZEdFTheFvbPocjRTHf8Yj2VPLZnuozkkhD1NsCbesSN93x6uWjDSdrH/3YO0DMMAhSWfbJMvH7a6GcnQVbUDOnu2xdA4vFUuwihieDIu1YUfM9+JUeW6oN9rggf9dj87baQ11FjgOfTrqIpNNt5Z913R581iVORr9W1WqrPORshaPB+bt+vI8rzbGXFOSNPxzS5lLGNX/ztPUzEAGdTRee+QwtlS1Xv2Juf+uM7KmjsQhll5cDi9unzZ2msX/2oI1TO0kKiCeoJN2A4o3dmmqvplbonIDPdB+DEqHcJ/JizsBTRycQxX7V36sTtv1xyP9+3wCB8pzouuoahJdyLs2i+ZE8zpmrdhfCI2Cjzntkl885obqsZvyP+aMa1p06VKWwFL5fELzvcktr+E3HRqe3X086juu76DBMU/CDgf7NNJI7BgHWfvALAkE1AxhWQdhUdzyZP0pwiGMPO8DxdGLEFPN3tGiOltyM5GpCVpDJ/MqRawK5kUitpUVbD8iM4QLd3RTtG8IXlxny7XtGJmugFa4d7Lzf5Q6gSDPJpF5tSan1gqi1pszu6yV0qic5tYrNfswfD5g8lgMe9fyiRIZ5oXiv263b7YhyPU9uCfcvmUOs5bziVjGAlguuELyiTNiIklX/BkWuvY/MhM9g2yZHp2I2obFfk2FT4NBRHu8tYHdOcfGU6zfGlK1j8SmwoG9Bclz2kfDPHAPXOum/RrOofZC7xx6qiATZ6n9VpwYW3dawAwb5omiYMDnOfKeXS1KxpVoymHhPTszAuodlYOK4xlZi+Tmeo7f+27sThT3TfORbaTxJ3MY5KAKUHc/FC/8E0rvBGrhEnZd+WNhJ4Sd1022Gb4kwq0s/MGwWrQJJikYl7vmKkOq6awxrql/ElD8wKib+8fKWITE0lZYNw3pwJaT6yvgruLoFrxn51qYA/Bf8B1LE3XVQeQaLKUxnsb071rLPDnD5HM9zRDB/lq/mT/bqWprpneG8xCGaJmUbADHQqHIJP7lbEj0UhYPr5uyPvJyUGZwVbz1E0vsGRvlitGgsL2DBGmjKUEz+nGEHeZaW3hC5VC0S5ga1P8j7O933L75qMrcVCGfU6F0TnMxE20RnzVxei81eeN3XxvhArv5Ymu1Hu9FQry4gqpqVDgOWoSzky9nujjqpBIOrirbakGz/2egsh215/KA7W54FUs7OSIAR7vUncyHEzK9H82u/kjpPCmKIKrSOdFLINC6jbsEI4nawQuGvimrRX+ZOhnzbYl5Dzasft2FNrVu/QAtK5+pfxnqUxegOQPR6kECCbYWDlU31fphBny/c8tRSLmu5eLkp5I0FgQC7nwTDE7QSacXsCBbGiM5oFS3o/nrMnnrur5I6nrj3OFwRH6O4dPDx5y77ancAq+/XwPrd15jXeC692+ZFgSGT/H4Lj0HWZgLRnS+O+0TvHsskjFCa/UBs6AnCFYEKraRGmdFqhNb3wCOq0Zglx4I222GtBOZlIktDnBT7H4ox2ZlBaVpZ+vF63HnYicVtA5EKqIuODXBuSMPXJID2+ebh4VaGtZP0rDQkyjdi/S2R5S7S+NcB1gvECi9JZG/jo5l1SyBS1HsAASzkVZnfGReCwGwyV2kacaBxY0xHyLwFePcUUwgDI/OlINgOEVPPISxLobFMjiMEMOXxxMmuOHoyy/LzqfdRzZbjzYQdlGHatbOWyGAtIPOXr7VnvJTFSznaihaSHUBf9WVXem2lDAGW+NNs7pCxB18RnMI7k4FrMJ69tJdLJqPc7BSGrja4rMT4llGh1x8UhNhlg6pR+pTBoEWMrl/YxK/hcOOLK3+gSbzwfZaO1olavRixLRAr8sgVoBqsgu1y/JrSFL9JI+orR8g3JisS2610vXFJiID3gEk0wSnE7Wxc7z7F4ehNcwkW1sB7uFR2Mk9hWQAi2WYl8ui1i1EEt7C51Y7CSyGoVXvFUe+PuLSA18c9Re1UyvTwF8OfADE4L/zXl5I6/b4bk25rt4Kydk1WPQlNmob/rKJcUZ9rKYp4tLFrsDcK5G7HqN7Wia2AtY1Khbt9Ppmq+ku6oHkLP5gCZwqgtHx2lWFagHiqECirWPD4LQKdNXw/ECDrawMkrijndTnDunEcRFSoqobmKA/nucpWUy8ZkN/Z+uFIT12/wANPUsVKNm81j0k1BJ9g0yseg4FXdmONbv8Yw+NsGlc8ZxeD0Ex28msKDQfk6Aun3lwBdAMZl7mHbgwhGxf440GlWnLxvccd4I8xtiThMeRjBo0fMVT94lgOx8CJzEmCBzBywoM2hDp9P9tUzk+2lzrjiwxVOxSlYCkEIRGh11LJV35/vwslnln8x/QwgS4M5EksBUs71ICP31eDkEtNFIdvOYRCaj3IENGo6P/kUCjy5ikKkPzxYlwH96WHyP6xsXihalaBAWmMpNs4uFKFRddEg9eNqwvywA9qYrszOsVBHe12I/GXJqDPF2L+EgaTEMfETlp7+pOivGQQ0fnOu9b/Pw6I1NS33uXNr507nvseOczRMR3MJiXnF6SQc/xXyATcinHwhvOxyXOZsmjEiBCuH4lW6xxrF94ky+MKzBchaVFf47+thzWcRqMfOwqcDHbMSfTi5X3KFaEFAdgNyFiP6MLZjj4kMAqBYDrYyhOJPj+TSz/XovPdjFDEv0up+znnA4rkQN2wINyk8S6cA8Je2SnJ3ZNlbX+cbU2XTE/CgkhkOIC+GZNn16RlmTLVNU04OVktFDHmCn2ViWVOYkKVdu4o99X5OekeR86IyEP8wHS9eOKgTg1O4fwnXFoqkYgkIGZDZr60KvmgAL7pKX6SwQ4iOXyHq+u7WTYNiCq7BkorgCfbArBYlHBZDIhvBt5oEPM0q9cArJUOl6AIEwXqNIESsoSoeVhEAFQDMp0yIE/PG99js2pZT4vsI5t3ER2Kyg6x3iv+TRmbWoikNsmLfnjahemHz3TUAnWfUjKFDsctYu3PNRZeZWaW2qPc7JDr2gamuGDO/fbK4fCUJ2oseqgadkgsMTP8xrNgW/2SHRKSesAiykzlxbINA9MZQAiyxFb0lWCJLQsOPyD3f4PWaYsCI5eGp2ByeAW9xbFKf/bVL5Z5S2XIf8lRYnnUKCTQ/10ZUbJ9/jKrhZ/AAwQRy/l769z5jyLekp6Wqy0ZI6xvMqkEVGkFzQGBX3k/UDhigT8mEpecUhSm27pq1wKpPguRltwFJ82c82szzipP8FKsMs6MvPlHA8K/H1dGXxkT0Ejaam95NDE/ZMeNZMmTbuSloAG+VwZPATCxMARyyrK4cRVxfNfb0CK5NYqZU0CiWhZ/xOauV8ijphJIZHOxm6WJl9Dud8Sz18Ge1e3mN10teF9JU88+sE+RwHQ9dx0FopwxkDUWPACLJWmi90ZSN+HjefaXeSECdxuo2y4uFUU4J+GrkJTKHpl+04BcoqrPlvP1Tmk2QxtdSqHlhQEmZBc49CdRyuJ/dN0a5SzXl1l9LBvD8V4oQ8WaoAoU8Dxk2HrGERmttBPuO8TAxP469nUISmaGcmZ9z73V3lXVs9XwIEr7RWdxsN2ipnwWNgSVewIsFBSJT8+gLTCrk0JbBrgJm7Ul+rPJeoJwMEBbzbNUCJP1/IYvl8xGV8Q9/XyR2Fh2bbOp7+B1hhpYBK/tiWFGY11/IlPS7lIo3CGLKpBtPohipdjENsxEK7qguFe3sVVCldIhfJJlhuYJPcVjxeqW5q44ATAzGa1dsvoxZPGQTIG/rUXj7vTDz/paLFLr6VMxSq2Zltr2C9qOnf9pQhSHZ4FuOs/wG4TASVRdXezkRBhIkvFOaIe8O8WG8/RLRtSMEq48L1996kQ7qSO7o9vEvjbUszbH/y1wyjmKjThA72cDKPk85aYiHv0ReB5YXKXrx9a8jb6PS25/zc5JwvqB4mL9/yTy9OiUwyTWMEPXvPQVB8bS8VW35yoUMwvN51tYSdu0LoxTS/JCxT+snYPrQHnHEyF9p0qXqXdTAa08LkkCE+z5f+Nm+xUvCZcMPA2ORv5cXWHS2maTWWq900w+WwL4yHseco/Mxzw938DntDcgWaK/RbwN5sIivgQReed62QG/wI28Yj7VouJ15FQL2Wky5PkJXAgfok03pi6dyP3myTyiz022T0L2EcAAYw1sk1tdAzCTJ3TSFrmSJZAH4uHBxRyne4votUijB2BctkUNw0m4JwN2MU7UjaMWKybftyKUOVS1S5IQc5LvhPKzsrSVlO9jBmzpf1T2x80e5ugFd7M9voKnMxuf0dZ0M484zWBjFm9rga5MSei0Hg2o4jWYEJCyKDSlwNOTyN8IRB9ijymxH03XIUT5puqVspt9Zye3tH/1FqdpPa/eKdbYY5eU7ePEJiFIlSdjwC82W3GRWe1NngTwZSe7VwFaYgIVH0P6TnnzXgDvp5WfxoiuAm8FdEsIUGrdcFIbYiRj3wKFXtD+orsZO0PDSguQjeC0SldBRyVws1m01NHpIOqGPoMbzprqRXmUq4lcu/R++CURvPUXc2AI2dRM8jq1X9fNYPTgtxPP4A+fcAu+IeSG7i90OLh+lCyo5S+G/80uSF9al8qbRWlKFgIXT2wR6b3R00Vp6zfTcmmjjDoY/HqyH23Zt39v4TrKmx8QIE9HiU/SPfsdZ88rO9990+hFNr4iDkTN8hdKlbRNQnsgMuUM/eNbtc14zvrHs0fNwovqy5KDvYvtcXibmOAnyLXzuTduOCm3a/JnaH81C0czzIO0FlCfyDSsvFfVB/mvYrSJTIlaP/f2Cx1dKy4ETeei6NyxSdZoB0IuksCiYihsnP7ZbjYeCY4WHxnDK/3kSqfiP5Es2G+K6qw6qLYuW9dk3nMm4TlW1Zyjy1/jZ2GOQXtZHazMKv1o35Pfyn+tV4nKj2BeVFBBb//ouNrQDgcx7gICeNkyTsd4DI+RAhLM8RNIwDeTwzIe0/FyUqa5VGeSYlKp4KQkwBwUIXXFvpofWT2YK6f5suvb/uCM3r2q0KaXe+t4MEYnRrSLglT1e96zTyuXg23+r1sZBZ1nmfTYd7JZVcQd2Rgea7CNK7rXEfiXvwZjh4FNC7RtRZiuRRC1jsCzyQNXjKY5q8ZO81Rqdw4uMqO27NXKl/caMTtnHPmzi44cLv8ORAX3QCe+BdU6CvJFy22O7zigx//Z8O+M2HhYDLJ7eiCkAQLcILbIrqKzSzHmv0f10SaBEKaSa+yZyOAynijeZF3/RIAwNn7LHs/FWFa4qTrWrKiiagZJNxw0CDpwmbzEEgGJNWFncSiO4JT6dAw6mVGc0qFjhCegRwOi6242sEchUeuk20mdlt/Lsx6m9V1SlhZkQdzTR0wJSil/W0SYwu/HjorHDkePKKkwB2pYQk+2JXT+oK5cPar4eHWwsYVUo9tpVIkp0wq7rsXyJergyNUbe27XVDPzcp0B1+MUt+P4oEFDpTaon1PAMMTPmF2ZHe3j4M7adCM5BNmsObezZMQQHWEb9OPk6hN+LrgNBx7//g45sAdmc2MlpgrGAcB2lS80WtzvuB/prtzrVYyg6JpR36PLeqCsdPy8XhWTapqCkLPAFTROLAnH3LplymLFc6ltfX3dxky5fLDg9k/CJYY8UDHkmjL1Bj8Hbt4Oyh9ZzQ0wIMWuqhb4/aba1N+a2oP0S6/2iG9DufWehOE+SQI5gTAAEcG0IY2MV2ezu2OvaLyhn2u5qmRyDSW7B42M/eRPHIdFGCVjXriQu2ceWrtpabrYSH7HMNfkozhDvNzhuVVOk9rLy4KTuQzTaX8ajU4f5aoBgEe8nk4C71y1Sk/gDzj0MJve6/LEdC9IhDpuBQqBhV+8jW2XYFLWi+0skA9JtCmjCO9iaqxhZKqU+yd/wZxVd8OlzBpUq/Z6DuXQftp9jKv8DZssnbq9yC7zGnB5FxMgTSuqOlE4igSY3VvfyCXvZXEQM5CMOVWchfssQJMQXOljIB3RQmhFRhXj9Enkz7H9T57hKq1NELpB9W8pIbdLlF2nvYfFiyEe69wkmz1fpcmYXm3Vx/+9PsPPm7yvntqSUDrbOo+Aq4rs1jByvVnfMRrc4JbU5/1wIVChEjSGIj/neMFb/FsK7qxoDEuydcQa3rSZmJ30QSNShI2M+XvuL7LA4mMYDl7iGzNHuNFWrWZ/Jrc5ZciXUEzxq8WOf5DpSuysSGwjWWJ7d7n0g3+7FLACqILnk6lgK5An294ayQ/e9Ip94Qe53r5mWjouLVJFdphgykdKydOo+1aUW28VwyWFCz7tqLer90/13UCjiRPVdUhciUMaFokN2aOk4UuyoxrQaadBjIAtpF9PklGF+CqfRKQo1rfmPX+uAsWY5mAAO30X69IZj/D/FsQjVYN+GZ/akIogBthjyMEXRWMyIJq2TNtAvJIjMNWrXP9iWIcn2HmXLSOnZ9VXuqW+neOWdDmMNBGKmOJWVlv23bfK3VN+VEmZ8ZRzSjbZZUa0WmDK4rURaDbQyheIM2aCmwbZ78P3nVBievbyQ5d8VQUHs3doYwDNN40DkPOpbDqZeUYI9z2m1UauTNEUTvN3dXDU9IDmmLtREGMJxQqUbu0oCfQmF3rWNNaBFxQ0Tb4kUek7+uSPcsyEsdw3gts1dorgPGB6gO6L36HMFjA0YtUbSpOizcPDEMcQAteO5zyrDuc8NanaNXafFisXFPsFwQcJUNqtH8XujeteFkH0f+agWs1hADcTy1UpnIpyLw1Jyk1Xh4Ybp8V5xSe0K9GdcJ5m9WN3jDJbgwLA4zxL9L9QJF0m+yR70oOEx4Ay3aMO3CPim5ZnVbU4xPdZGlqs4Qty0PMJwEFjxvGc5s+5tf6/pe1CY0mYI/KGD0zKOZcmh3CkAmQ5J8son9nffjUhPg3OjfuLTbZcbxDXhGpsG4tiHPk2ZY3HEXwVN6VGF7nVuGZD7yEjGHFB/Ogu5WWjqTiubD864nhF1611fojafWBQsFP0w4GrZV8tFV40kcsuQ46cuSkGI7bHMViOz1TLqLP4gu+TfuoytN8lni20mKpnBExtWumBVcSrjObqTcICfmctghrI07y6RDeSuB5NFa/ti3Fw6Y+BDs0diQRljlrrX3Qzehe1HLv0q6YkHcZ/XPd8ZDnB13lSSoa4LDpFdV9IG0LcEaQOvmtioojbeYcbhXL9ZQAgFkYiu6P+7HqAGQarf291TSH+tHm4Z5Vb8h1ROdc/COBIkZ41Sh/bw6FyzdqLXZhwQURdS5RlGfOd7KFC0tJVoAc6I4qeb8WtVTCsYXtXdWzg2VoocvS7XY3e+xW98VoVP4TfmZPNbGOtjeyCzb14HpTuXwXJSjCNJgOwxZ+6D5NpTwOOI6B3OVjQikGV6AC4mz2z90NdHQfc9avwKIpNdDkwkvWPeWD+bN5pdZrt4yD9ZoKuL3KgcS7exZZv9hE41PeRZZ3dgQkOU/IT4uDq2CVz4WDKLXGUpbMH+o6TYdAvfpTmUak8SSJb68vm7ck28OtMV20eZV+cDX1H2NxM13MDaPRl+BEvy9Zp6XqHGgoej7tDuTeB/4YNAIbF0L8iJLJQ9yL7P0DbKIXuPQZjQ2QCoppJAa/tkOCOQ4Btw0+2ag+pd8q6dY/7Ks9gli7VNRNI9k4+cOo2e0cmpj8bk2UPfIwIxJ/2R5tK/Ow8+tizDJQJZ8SBfx7b86uHUtLVdNHkpbPa6Wc95DuF8mW+BcmtMWgdp+nbPp7zNOLv14vnIHOx/LQ+XNzlebuP9gzx3KoJIabwCynRJyhE4Y30Gw28kWb8K3ODBCQj7ESASTmNPFJihks3puV14VsVFLlsVXj881r6TIDtv2CNLAcFeJiml85ZI/XkbBrawHKJ4d58fz+XdD7W/iMMhWJsy5/lU3Rk7pZ3CwaoAntclctCcDAnWcPHFnCWFCbKCErlZktxCK8l8YvXevaFlFE/9haJt3x7SCWT8iTfReELEZcSuIRooGS8fG5VoNfXi9Yf1SMpgtcNSxZXX/0hKR+CnKJ37CCAfHSA+GuS78mwmwLpa099Sl721j/uibm7lvoWLsomVN/Z7L5OiRWge7CKnMkgLt60qugG2knjWLBjwFK4qAs4nnbQS/rKPFbtxY7kH3dKByqQft1vu8yIlrty4B5sqiyaePlA6SHiezMOJYUUsdc0NLmU0IISV8nmf9jA5TuoFKp4nlv1OsGXEgXAkFebhcevL2xhHGAlWXwMImNaVM/6IiB+UM9zTu0f+eAQcNDvjVuzLsESVJeC10ylVfCdIa+fSWwAvPLp/uMwqLDPV9djHjwKNWJ5dVGcL0AxMlGQLvJnWz/53B9Auq7M7MYyi1Z8ccfZWMTQ6HrM8rbGGR9nWXji5KCaBy5ncBwSLHJJ/4K02KV2EnFY0/wmk+cyir9xXlirqYly7C3mYdhmx3epaVBzSdoZO8uy2Kso5wS1JDSL5DPmGCiVivCqabCWWy/yOuwqFYs4WcE9wXn+Kl9hjXtA7qrNTm0UA/9pxmWx5Cn2d1wlu7YGCySnXbOlnRhaSseUY1Jk7AsuJscAvNcfYgE1C5QAxKnY7/AUAwy5yVUFAcaqb3QEfE/CBV+c/5SZPUNd6/3yImnsoAdC/2+jA5VVULSbb2+EjVP4OKjoU+QR+jeRyCz1ilujOGESYD58REnJRAkKoEtEa9p5JcC9yT58xLGi2mhBMQJVz8S829BL1WO+60Q7B6pW0Zt/mGj7EJAD9w1xZLeGgE1mV230VSC5rnamY3dATEKLeD8u0NUD0GM/O5x8jaHl7XSyd8yjD0w17MrgjLt8bBGWsl22vBGvd5AXS/0lIkq97KM+DqZcIQDW//h/9shexLhSL2WQw4mztWhoThcyx/Si3z2qCWSgI8ctQb8rB7viatZYdWq9BloAnLhoe9NstkDcJM5j2yxhdUIe2UE4cYvns7x5guTtaHsBhN1tGTc+s+0kvy3+c0u9tZMoSqVjPrgqWlw6LvgPLQmL2RiaWN30SiKMjnzvqUNJqyHoWCt0ifsNLyJfn9rn1l1bZREnQ+GWtZm+DpJeHNl8uklkswjmnBIloFXxwLSGfK02glinyxeNYqI96c2uZvR41muH6GFcnAS2lWlL8zDsBN/hgUbwte4M5Dr6UcGE2oZUkKoUB+NMY7ryoWhbn18LZnXzcT7czCjpHSCFYhvJh2GpzbwU/AGIDpaQUgJhIyOrJ+0//AB6boW84Na/NPyh5KaK2HBDOkDHrRP9Cj+42J2B/xSPpTEYWiHZUKqXC5NXkTztWfqSYscpI0rUdvdYHJoipsUKGo9sr+9R4XIkqsRwRb+SB1cQRCjaiubdKbnIR7vC4mf6dmSunSBvxAobQdJi2ywThla30iIkSCnFOGjIUi0tR/LhrTHIb8RmNgXp53zKFCo0GOr8bp9fQX/XzCHfN8ur8096vpncDNB+njPHNKi90PonbfgdwNf3Tc7uQF7aTEog7T33DMfOf2FeespuYUvBQVtDwYv1CYoQ3z1ktETgnHdhkM0bjYG60ExPMpxy4O6520tdg71gOsNPtw8hXkUw55bNMY5n8JWx5J/xWJD9HcDmgaW2IoAHxfU2q0AHjD7wABmesUGuvpp2F1H4xfOg9qJ+FRewqQrkVVQujGT8hEdqEZSQ43H4itFH3I6c1fbY6pL8OBgo7AStdrq6Uk49Nl/rcXjppc7p23wKbxgjpJUOTRNT6Fw12Q1AU4oWlD116kjI+f9+nF4M3+nPMT16NePHgJSxLWfkZL+Fr4+V2akSUOsS44DuaCxcttFKqZS+NhBPaeohM3vae9INPmrZXCpsQYpiIa1ZdcxC12uIQ0ZRodI4kCEnLR7L837zsOOuVry5Yy/hn9AePyTP59rgI4wyvAyjK7JI7hFANyu6ZfXFrrdKodJtd9yM4Hr9uaF2F5FbNcHFwUTK6xko3srLlwG2ke6IZCfGttFdA+ftL4M9Qpj7kdrHZHvbdXk07SpejFqzJbMT/V657XNurJi4rmS66VbC3a1kAw/tda2HmP9Y8tG+RUOvHHMsjryCTYPuXetwV7cek2GAqepd92axpLaHGlxzocT4JqF4fvYsHPQ8Bl7iYEyrO+gIpSosuTvEoGFgCLHy+j6MNDeouj8oyQnFKN5I9Ptti8Unaw/+L2PP9Wx2yOVZZabYMl5U/aI6ORcpi8/B9zWT5DSxqaEM4w91CFQXu/g4Qnp92ThzThqh89zrMM2HkIlPTkRgm1B7EBoN9J9JBaZUCMiTdjxQ9NSckyOjBuaEfGtPDLhozW/ORQzvSk4sc/C2zpZRbJ6f4u+DcMi3msHQXqOq2VuT0TngfBQ9PJX4emk7gvd55n1t/C+y5EpPwUYKgt+6t8sam7U4qbzy4qCK+k6HXjZ4Qe3JG/9IXhSpwC9vj1UchI6FNw+OKat5Oj5BUjRTBQKGPWOhbL0BfTGW52ce0k/oipnrdiziq7WdVC31/dMsVzjHm5zSjsfq5r8oSr5hUohf9eyRYT8r1Srsd6hxmh4VGANC3SKODglASeRuMrjRSuK6QpISLkwgpwRnIhBvNFdGMOdNCoOSMMwCsN4JQ3UJAOJgzAAHAEeKxojetQSejl6zgEd++uv/Cc1R5cI1VHwq1VxQngBA2B++s0PfDmdwQ9U2YsIeWwjH1yhGfZDXgaebfTgdJiYVyN/Cuw1OqxCjJrowgMotxSRTKn4vHm6YYimJEj74MZLtlClp0ti31YDo06lovqcIv3Sb2oRaKEPyHoyeDrK6oiFS0FNATgQgYdtKBSgl96m8fVW/cu1ZQAJsFPQx9+8sTuz5e7xNdio1YBtmSMUo/zhDUnLVPao+MXg8hHDvNEchpW9TJVNvCw4YRckX4vKVFTXfEYWW0AD8m4e4845ne3C1pE+D5HZuRZudUzcJxhrAo/xyIMsBHusCqk1J31ZO4SyC3EPRw8w3AY3QomvwIV0+v/Sqv4tLIWgvpxXUWISXd1oJL18cUGIIUjSHIH03Mn/JPh6GSb1Z96Ry50pSwUsWUzP4IM8rPx5j9rZkQ42c/eOlfk6TryDZicq8C/FpHrAsshMOWYIz4nYhK88VLj+UpW3yohg4aQUMZxAJceN04lT7zST46JzYKilC14Oib61gF4gprlb+fjvgRXX6uA+g4KHb6vUaBT5bEM13MFweHVsJANCfED8Asj/71OsNRcj3ZOaB/JwzlULa3XDnY1B1bZ0k0PlrIEWp2VevjE1+EAoxNnbAs+t3WhP7/1F/diHu6fb1bhMOUISaul9zq4huYbe2rLuPSy+5dIX04jHBNRQLEG5vnkHOkKiMKoJR4VB3JP22jXVFuVSbw5QPsnIsmw0pdZBweNsqygqcoRGeb6Bf31+qgW39CnnP0HjqKUCDOhJzS098bq3Gs+j9Ej9PHFOtlw6WNT5zEO2NsgSSKhyJKO4kVdjLxI/16vFuZ32zTNf3xVZx/KRUYUGsiUFObrUsxBTpXNJ1NnbMOD/DpXDfJ7vDDWn0G4L7+j7VQDNATX/qcYafAV0xC7L17PmKyQQ1OAFOgbrmaFoGMk1CMNeQM6TrdCxknL06ckWDf6n65O5TyO0qc9yWtq3UW/bjjEDvyKzX0BtavDnq9NrKjEIFWKE8t9qEZL2QcPUdROgap59DLPvOiX0hlkrNXqwlho5AUEKXIr+Szo17nM4AW7e6UdzHqDcJKYlC7LLTDOI/S+bJUakrTHrYzL8YsJ4Rz8GFbPCRRi1CGC2cPF1wAa1VvTQfLHU+ydBb3FbvU/We+cWBuKg3ctIcaX+JnP8rZuFOHj+a06JWpd4ZHsvoWcz7Qn+sZW/j999E7ju2huy/opFhVaXkD2UlZfgBpw1SkxeyExu++LR1kk83wvJPjfGiH6Q7g/zqBxQHe6lahwTxPWzMUXIcXedfQhLbi0wHBsRuhoVPoQhrs9M8d9Ic5X9DnusucDgUvI0sCx7oUrdqAwtPgVzXYgKJb40IYwwrzLAyVVih7PI5YdWjSrWHruMu+bM/1DzMyoSkc5/j+1h3QwdOikfKJjqlG6WvUchzGbsF+aIr2O+ke7YV8CV235q0dacDSUpMo3LopqB30G+rnpwfQ+JBAltwa+ydNSIVkeyR5Zz6+wUxzemf2rHo8Y9wv2ctNokO3JuBATy2BaOk85djHn+514jdO3G/fa6wFf2IwaJqRMK5JRdPlbVarcPNsx4InYd3TsYgP+Zj2ww8f5XYMq9ZoqTdx0JomYeGXDpWEGL+3xVUBX5bvO1GYk5EiZfPOXrR9nr94h0jQfwM1Vsre+BAeRgQcTAsayqTJek8m4o94/Nm9O1mO05rjZukpZ88KDvjzQCv5mevxn2G7mz29zc0YJtmpsJpHgkUnzvdjUstGQJ4E3owYmCtPomoJi0GHXnPsupzcdTuYf5nU9f9vJ5uI8a6V65yoxf7AjX139CeyfMxbAPcSRE1bmZldtBg9Dnq/6rG52D40ls4EvKTrLSKuzKetj1xhufCv4S5DJ2up8L/C+K1MO9FhTRv3Ux2O9NJiWqY0LwVJWtOxS8mn+gRhI4Hp5qFY5uJuohEYT5Y4x2GX25KjcUkJx2fwwdZgr7U/Ra7gOiv3y9ObfjNnckGfqR/UDvUGJ5aq6+4qemtpUeSE85EKGyhwlH2juKSJnPWhpFbzLFjgxzIFTxB0UviO32jUDZqjI1x32JWv1SPn3ichGBoous/sdlf/It2/pTkUGvL8Zv4dZcyjUoHn/ny3af/HGakcLnsABIpFaSXIDxvhru4jF/OlsQpizvyQu0drHbpNs1fUv5p7lrye4Nqoq1RtrTKSDYLRUD7DUO7/lOEMKe6I+wnlJG+A7R5cLEJRW8kGei+kdPpfbZtCGrCNk1BDCqj8jx6ZOeYgzVqRDGrzpX0Uh1hGD4lmwGQJA7lUzfZ8WwtJ5LhBUe8JQRO9tEbftBWHa0+HNlvYJ/E2U2sI7v/mJxTQ5+wqNHPaCNJgHxjRCSEgc0oM1R6RllSe1jO+t6wBrHr3hwNq9EA2jNlACC0bdGYnNhj2KuC+vpaxDCJKj034AWt+rJ+Z3R3FubzAP2dYrvl4N/3kUGLyQ3cozVFtGql7Siu3cD3nU1YisGlJnD7mMr3gLJQRibBoEP9NL6QEyH7+IIrvufXAHIq8v1dx2iPAmXtaJ3Fb53bn14ijtRZ3La6vF4Qxod4RIM5tL4yHyphL49BwqZPhwc7o2FhumS/o5ynM4dL37WtxcbJpO9agoSZF7P4Wb+7iJlv/FqTzw/3/y9yszDW3TbUcj+20jBYF+drOVgz3ZrbwfNSPQ8GLmqBhzpLmcqGEwCKyQVlK5ZgD7/mzKHLt4PO2RcQjreLESHh3/kgTg1u1hvVXOnlu/RGr11MBkzHvpHUypRTdu64ffCq0q1PQ++kvn+nWEX8/4wm2iodaO9t2V1WtC0m0ro6Mjb0ARzLL5zlOV/NGu40YNc2BOtxKBJsG0uVfG6VivadR1T1c/S5eeM19fJt/hLt4j+8lYiuyk+FLFpFjaLHv3G4nlitZs5iXv4XpGfwSOGOFMgz4FERK/OOwZCIKoprd51tU5KDlJkt3S7MAaxI58L6yxYhuyM310PVoZvaKxmvy37VBQXbuLlV4JCl4tcd03qa0nIL/TMmFcoxg91/x9gUQFK5+KN4VYUdhtnSPyjoPkYxYl7Z7ldTo60UEwDMBn+vPpQsDnGAw1v9MJt9j/B4Iit5hdBy+cDGfeH2S/Jvy90sjVBPMWxyHQ/THwZg9OU/h5RyrM/447H6MmKNMYXafZ9DlozDkv4/MK6Ku3+teK2quqTWb2hMlfk4HU/Rvvfa00niDvncotWd+V+rmHoFiXVmn3VMu+KA+sH20v15NsZwHTs4agx34VdqIIH5ZoYJtvMMB2Mn7jF5hVMzpjWKLrcv3LoJzjMTEyI7WE3AAczHGEDAfJDOyKoOil0TdrPOsrdZbkuyInV8+BWjFkuaP+xmB2fQsoJSu26xwVrWqCwe4BoMuT8dz+UuorH9R/bMgk9icZZIEBrvcodGYINF+MT2wa+Rh2bevLFoSyrbftBEeCrCn4X2nOKNGRDmlSGO941cGOJVRQgdfRIeb07RGEjGUQIXcnXyuutu/nK7NCpOWPJ9GZgKmL1kD2mKKPqYTGUAeCdzgPpR8HkjUTNdwEVc2c4BCmOycCHiGZYPeEzPcI5WlMfiAtaBRUbO89fq2VFwjGQ2h3+0G3EwpYGhFhC91MgWiO4A5tv+9vA9312LvmYYrpJDkuc2eH4jIXBUbOUQ2GXYVOCkCrwT1w6HM4YoP64yS3iqawfWLiPqgXPQLAd5mxRNfoAC++QtiSLufCdQeEiIrTYGk1Sw/dIH4kyS8CGBxPX8ig0s9qrAgUmDL0qVPoLE3M+LV7plWbIPo6O4mIafjhHR4+OqFKLxhOv7UkJ6pcwxOTclSuj54KzlC8RdQsb1UUDo8V+PNulKK1MNAx+o06JJVAxjCJ60bC5RxyumkFnn9xzFYMrZqUtQ10LK8h0v6sOJTpAddUUwpqgQ/+zvVp5Aq9gMfXnt42LV6lKeIelxbdB9NM2/orjr9ntOCyBbQHNtagS9ZQyVbFbm5rZWnZrj3TFuG0MnAIRYGWr+c1av+ja0waFFVwUPg/nqyyrU7/hVYdkJHQBCdR9V01S6sIZHzgaM7ca/CyL5s6bvE8qBElKdtidjZDH7m89abgy7Atj/j4uVW8PYsAZuAvw0MaQHxmE7fkwdgA6NtM8ZVKAyR/U91mKjubYoB4rlCgz5pKd+DczA/1kS1z258ckaCDTXamA0EmKBTP2wdS2aGSFGJmst4TnFnYkL3GdzMQCndtelTo//6gc7R8jubkGzBsVHeLcrUxvzNnivlNZpEVWvhXgOwHxZlVXfK27ApQkzj/NNrjHP/uTryIP/ePKgrYyFQbeAiVyajFbH1UO/nlWZefHIRfjeTfvXvcJrrcUMbFYU7jRQoFrW55ltckbbSMEzKOWQ3hqR8SJ2r96gjvsrpgEanySXGQHGFgREbmBJCAYPv645vk5CEHTopXDpuwznJYM7AFcGAdBO75YmtPjBytEsmYkLvS36JCLJTe2tgMjTCp/fMWfeVzhL0MigdO4j7r/gY7c9gMpLZxJ3jcQULYWppxQphti0I8QEraZ84y+vVM1z9obsmMehNikUaEI2PN8b7zkwlQAw/VtRGl1AjgLquCHBYpn6OiFXhfKM8yfnPzCcYRxE1NtBKPc8W4CQpaQyFMVFPWh+5W2/5oWk5/uyf0q0jbm81Da27zGT9/ojUdSKXAVBAuurJPndCXuzJ2QqFXTi83ZCKmpze0jumoTR5Ml+K4s8JtVHjterQw5PGYk2pMCWXOkoxFCUpWb5rmstToNv66SNgryEmgMOWRnSE+RtIVaQph4hog8lf3N3SAJrmGxKJW0i3FrohRDxTeQJBON8kp5lAAAGwJF8doz1xRFI5DxFHus3nlViFTXxdcl4fbpFgx0tcv0K5RIxnN7I0rtgMdAcAmcuD+C5D3wyKvNVfNAJywnK2gR+f9A6NiwAUqKOr7WrCVqIM0gKhgrRO4oEVsgPqMXnzYAPiM8EF2b4Wxeqa6vYeLfALhks8emMvdxQaT+zdPt9xAMFlgIKAZtEKwSkVJKCgGBD1Gse1zWE7v5ObYSxpLcLQvD6LhAusltFrrNXDe9u3kqZ3qbLUMff4a/ssV7KEDQn+ikT4TDrbiZo99QemeDrgjAxAJRCWppK6EbPcZX9Xp/1YgHELLYPF8PFqrXokp/L3rtZwwI4CjebpC4hks5OjJtnrp2or5u+DQ9IUO/EX1W2e0CapUO2P2WVmRzbAsxUCwXYeOtILV4KGD7ZxRWUkRpErhPxLt8SapacVhXF89Sh2opVRALtWmNJ+mw2PG24LGiyuaTIUEfXnnKwMdF/qzAx7UZLc7BL9edj2gkdDueJC+Ud1r05e8EPS67Y9zZCo+IAP1jQnJP9rljQO8eE9HuVHRfvgf2g45Q+A/8yq39K41TEwz4hXcTvt1RmPZIGZQhy9tsURektt3MiR52135iDd2JLt7caWuXmS37DX0lPZz4rqdt9EslF/GJO7+HFb3y/kWEMQ+9V34z/9mF61HSZz4agtKlM1foH8fPN8kOQQTi2eFsbfgYqKIuvrWOVodnmEXzXOI+0HzghxyINrDLls3yNtZKUVKz3ofGCk/fmtiZMJpDNndC8vZWbf65QEZoSycMapgd/i18casJL3olv1BUKkBX46LZbW8QKDs36ThQNaD2yNO6qVBoioqqZThtaCkC63hBB8tSqTC4gXaJZu9UpgMR0/xO8DIx25cCgr5R9yxlfzr5y9tFsLFqjDhPTlzJwV2sNnSPkqVnjBNd/vA2iRQMnThy8jNYDVroUKVppWDEXq9xYfSCT+PZW1Wd9Jt6av33ABQUV+ExR6unB1NetHAs8gZNEik5fs2mZIuyMOeBWoLAELouPG0peKf2QfHLw6YwKViEsxItwXF2RsHdlTM03axGXLr8WFxYEFQ/Wx49MV3JBhm9/bA9Do3j7e6P0Z32CE7oYhN2EqQ358t/342ciksm8+PCkgfZI7ABb2Ur1qeTPQe/NzoDsJShf7V60+wfUasJmxTdn6TDa1BpppyoTgK+aFGp3gNzno+zf9e/qoZnchsimL+twQJXbUbbwYuh+q9pEaRvhZhrdhxNQwcwK/HCR2VHAWchKS3SaqTAEo8iSrl0iReAISd5O8nQIrT9abwIhPar79kRWSMWRDky+JCWqlwqnCGqNZW7goX2P7Rf8E2XDaOlqQreetIke0Sdx04WsSWz6R9OjkORUkwHldj4aNy2mfwqbujLN2XGrFnLerRveTROTARZv2bSIv8Ppfccv6y7N4daNLhp5SsXaDXGhHlVefC3/hHMfPvq6Cubd/1TsVQ0sYS4yr5knZJna2kwCiIPBEqUiKvyirJQ3unZNhGpMh+pu/Haf7trd1NK6DkUASoj/sYYaE5eyVFbR5wJbrTALuMa/Iw4gk6p3i02q4ULZ1nnuvK7/aeGIDMpxJJ8F6Tu7LIPGhVCcZ0L7VydSk8ePtMA4cb0DDrcNYi0IFWEFcv1Wgd4Rp4/EzvoybFQbk3EmC6+MOsQTGQa36awn4N7vGdYSbhOXhd+ycS7F5sz5d2bW4sant/PI9vYNWI9+BPMiPMj51VwsNM2o0siRZm04AqI4KOBOdZrNFO0hbubnQd4h1OHTR39PnZpus2ppDnMs2a5jSuAlpDsU8ak9FXfRnItyiE73nlkThEn8aRQwy2YjU9R/xH35/inJFgcshw7Y/VgxNh/CzcDAgbusL1UMLSGbjsbLGNfrxMi65Hj8x5QODwzh73bJdHCBlPI85A0tKlZYdkwcrRmTakQOarqS+E7GHHXadoz4jmYOJ/Gsq3FDZUwJSkg8tVtTMM9MiuNYuMlWJnYTgYw8cyJ9B9NbwANOUgGbS+/Y2GkEWxsb13AOzDtT8dQhTzwoxO1BQPekSdijaVLW6Xc64dx/JePP1HylAlUwd2UN7Ny3QPiw37EU1Vw4z2evmwOSygOZS0k5cLYMVODxtZ3M2tXnAPXBc+W6fzyF4UwCMJZIdybYLYfCS+kHPPT7SdJ4mHc1pLdJjlQuZevyI9aXpWGWhaLPevng9MIRyV5yjW1IiZGbMLXM7eITr5K63JzTsivl9wePvUPjvaVTwBcEmnLRIqwI4UqfnnBBsOlb66cFJCmNKHlj/hjVC+M9BMi8DwxKDRH4KECs9+oDNOP2JDFiJCzHf846StDfqy9togGuWtpkIB9JIcNIi/HZrFUkHQLueWcOMf7LYk6G7DhK5NcSYJyTsFRWpBOqsWxAlLcsLcK7BfyvU1JBgWDMFLwLd7IvbY+ggZJUAbmH7BzlTWxdqM/hZX6/uElcCM9hsLEZqJ4+9WEv2fEuzUTwnUKP8e2QGWsf/CQnuHls/F0TYlR5n4Brs32q/+E/0mTIn2eIiIqTfUPKd6u5KC6IkOkCsV1pv6103jGAn1ZK3xfBaA5Aq4RylEv+rusbuus3Pn66yDRPbf6v7RrN4k2s8QXBaUyJ706Xq3v68oDZaXznhHZBW+z4dyA0FXP6oe/H0UYenMN1/iVPJqygv42mpZ/XDccWyDFSntSI42fiz8YTfRO5xdXil49S8wGL9masZSM0rWOc25fzli4kaItTJUDEqVi6OS7R3LmozsiUnKs4sV0mE4l54x9fr+cTkmaKAjYgxusFnj9rVMCvO1+kQnoZf3+aPJkYkxdpc/KqfJBXqXesq1Z6wf1iILAH/FnNuHT2mL/F9t7xR+0gditowtdnh5rONbKR+aSuesw6Dv21Wqatmd+/9KeZ4Rv/tTakdwCesYiq0NMVsjwoVv0mseie9vxi0/XEniU5291dxgJ2BuZ6mWl2qKHJZZ951tuO7B7/cMSZkruIbo4vF4o9c5Z/5a+vmaKIAiazlU2RwJ/Iiv49rH6fTlb9NHNsHWo6H3N7pcIN6QeT8Q27aqFYTR/K/AKr3K0SClTG9AxwGaFFbwCSuSg2GrNcrXBGYvV98g22EnvNdAXLYqBYH945s4Wij/l4ChVZdNY32bfx+Kbudj7XEGGYmt3yT9V/3petP033rZAvDHTrHoUuwuOsNR8TgjF+z0FDvtu1q0Ob5gN94esILlXDk8n5+1tEtRnyP0eXa2M5nnsPXkjfwau3xTiNfSYhcWO/o9GRVlKaKW00cMOgn82Ho8yqgTt4VjQD3pIEPX3QnjI46obqhrmsLdVl+gGMB7kZSihAhJeDO4sVOHpWFhbV+tWECs+9FXl0MTP7o6tvzEvaDIx8CiygZhP1B15pl0vk5ZvwCfpmKkA8qyX6X3vUPpRQ6Nn41pUsBrmEEzKDxFUaotXMffOpsX20wVpznbFL5uhv5cK+Y7KOKyAbOP/UDTbsDlapohZ7ltlBebNxmKa/rUTNEiSr8rujToATbVuhO85xaQ4ysT6fLGhDKMzOZrf+0HhCulw7H5eIoXIfTK6jlsfytw3Bexg7kP1IijxltCW7bFwCmBEL8v+rNTcwIq7QrAWMhjHQyN3NuXE7o0mCdw4xjMvBohgxM2H/cz5YW8+uySW3xxj0fwygIHsmeLiS5wkGRZwT6KDiWJAqoEPLtMXJ0bT4XZgkbm2o50RXubibYFZE94DMI5zhp9/ahJuT2mAgLczDH8PV+qXJdEVBLefk5JH/cgoNj3zqVfhsA9lou/66qrVIVL18/eT7ikte7HBsyjDyS/1d4us0k686bx4mHEIJ2es0HH1YBxt3F8gDrb4xqV6Pl1HZGmyEfDdShfaCNeVrh453CVEcosyiC+MZ3lD+lHSmBEKyRapochdcXSuuE3ru+JUSyfniotZv6bZNZLh0ZxykkKQTMPq2mPGuDXIZD1DOOalKE45TJ3/M4VvLr5eY7Y8FeEnqxS0I+hU8LUl79p/0dFHTFW6gNWW4IQk33O3S9bX6jY/+/aCUVTjBV7NrPc4oquZat0EfTGh5r5nrqRQvt0NGqB4GYpN01M9BigAJbZydClY6QTaw8k/Y39kkAA6VLU97Uk/pdo8fKmIFPiRKPmKyDElCmpC0P+hknkf2kDqgU9sxci23ysMcrEi3CQsPi48VdLGvNfhc1gkq/EIYAADzCqvEYWr7g4/03o/tEYpXq1IDSRTIMP+tWIfmT2FF0D4Sz/C5awSRzgyHYhdD2QZTc39bLMQLhup5mgXs6IWAVWl3Lq8ZtlrNuB28jkXzvVoaxNXELIVxPv+v3nXh0Ui5d6UL8wQ/w9z6BRu0wN05dYPVowpzIbyueOSlmwYsn/9ZXsqqQA2RosnL/EXL0tAzPP84wjY/41riarAf5ZuWKQk4dNFmCWtAYxud1J5rmb91XE+CqXWASM+qymGYYnwFUyNcBE6pCK9DVGIUpjIGPQHIGwxQxiwhlW/Dr9t8+rOUfgsEfgwn5KlcNDwZPn3XhzNeNfoHZVY8EAfcbZMfdpOiuKTSYV0CewWI6Tz18qulTemHciHmRxGsHSDYzjn9xG48Jpl+fyMk61vE6NooJ484prLDsL3FVF9FTOXAbgPkRf1XbTDUIU8GjsTrrsm2FHmZdr7qXuSEp7lG028mMNOYHBoDTZkgLsgjZfqvR/HzU8Li+czTQ8HaX7SFLmpjSFpkvk75EA9NdINEOUdJo20/Jm2Fkx0kpHf7Pf1Z0OpqDB8DnnjejKpqCg2V3dwT29WmBbvr/CMOd10VG1ybWBnG/8nAramX0zCTeYeObU//mHwCmZCgNLqBjSCOst1Mk43AqqVYiA3ibR/YiFGCm34UCXkBP2VGmWzKZTaFgXTeUIkHGCok1XjRRO89K+DkDwBnr3hnQHSUAuDN3p8LBK9Fw5pHOKW9PCLebJ8Zj9bMk0Sefr3LAmoPftg5qaoyPUpRbcKIQ7y940jxyRj8LjDUNPzPqtCTmYeUapkC1jeG9oSf5Kw2UOD3CToROMwLrsfBNHO6YuZ6jfs/D6ZT3d67DaEzhFXmVsEmHNFc/6+rpiSmhu6TQ625UV3PsVtNrP6pjcMkeOLFwHe2rBRaqvuigDwr78yTzzW431oplTI6iqTZnhg99Q6ASbcLa5Xu3/MR4CF/Z2a9EaPvuDLk93sSmDo5j7SE++f1N4DLo8A5jJiJiSkIdlgssS3U8ydXO1PU42xaxFOGcyhFzDHTpFJrbueCon0tcn+wyyELpKTDmm4Em0Kkj4zmfSByL6FA7pbvu0a7NIcWLrIshxrqGwo2kDTRJTFrXPdX4k2QMvRvcMpHfncg3YX6lcm78dPMWrB84GDXAYlbE/9AaxKPjcuBrv0xC1s8jRWps8rOXHV7VKtlVdDxcunieP8k7ctq5h9Vqd1d7vL/9IFjg8ThMNq8BVj8nI2qECnaXbmrZrCThrxKlwWvCvi8/AkSQqNpCpgSxiW+jjY3KfM7AjF2+T8UuIF1qVQssr/v8+FvCO9RYUmxCgc/mqnlIOv/k4k12+8WvIVKWYQckbuZLmKE/b/DGmfLz/bqQoV6XnmAY6mrUToG/gRcd+ISmHXyysqBkY3gcA7qTDdqvLkmTsCFtQvMe3xYIk+EUzUNPKpOpSEeTYreMDuiEQaC3j+WwhFnmOHNLev7/NPaz91lPHp3VIV+ancKedyzpHfOnMKq9DLdAaWJhumjbKGnHQurX0y3AXqDBuNIZmKwG586XdSaCu8tQqqRClchRTGzEwuFgcTINVdVO0k6HsLED+o5DRWndalmrqMrKTbEzR150q7tnlMXczp+lkZOMacj5aizakYNOq8UX/rrRdhORNUZ91Ud4myi8VV3wc5g5/3XBle0h773Hpc0YYe1VAqdyqOmSOQj3ltMIuQuPXTPgu8fC9ICPHfZ28wKhS012a40KDIBOabboz+mNUoTpqw1FEIocIUQcYnr/8TlvY5Q0clsYl5TBpLV2QRs1VrgydW+5okIA+eQIHpjYu4ZMugk1YO4bQ0HX3xjsZIdBxtTwvGRddHm7NEWd1G71l9fswXfn4AX9gxMoCav7e7oLN/nSZtyv8TypkGEttDxzrYWY/PmpKsmmTw4j3XUG5mj/aGgvkeUdWM/puKvZxFeRMUdJ6N1YS2zTVJa4T/P8PS4yk9lubdJ82gA7L65RfCJ3mzQejLkK+rGJfXE2CGs8MNNxR7DfwPa4s/4RfLhOhvsJMBdFq7OamYiCepLC1/d8+bLEzPVrkO/46QWP6XXAWT8IutuJjuRmk+Wp7pUxVjyqceYqo2GoDRMklhKYKfQmXI5M0S3zTxlC2PPhkPOexra+b/806R+WAHmfZmOXHY+e3HNRLL/ZsCiWcqX56BhLnEAleiu3JKBesfUZ2HHIzlE9WLA6ge7M1btffE3TO2ZTbJ3wBl8mwu6owPQLbPX6cJ0TL8vZgMHY5MWppmZP2Fn9qRJZ5XSZsz4VrAoLxv7wKVnpxqaY5HAvd4sSKQ7x/X70NPPkpGDAK/Sb2x5xlfod72xOe5xkAWFKauFZbgynFt3qrtwElqIA4t6Eujc3rkbHOtd6cVgTBq7FS1312bNuB0urXHdcyHQEj/zk0NMh7eccOtpX4bdtzH1P+9Stf/brICeyV3KitFTpUk9PF4w19rJxmP8BdFRafYVPPg1/8WO1578wT5FrqRNU31ls+Uv5wI5gQx9Tu1skWPHogS3p2+kYKYOaitLb9phdAK4DhEO0yvv1VkcazJO5tyDhSxUcs4/W+9JE5mhtMwAJfb3IIw7oCOHndqE83MZ2JgGzhtflbGVjee0Z62Sz3RUhJsDKayVBapz4T9wn9rw90og0SmROvJHI0+9PzxMS5t1NKzhz0Z/o93bq/vqt/cB1LqyxZTZml7UOH7+1GtAf/dfi8uHPinSnFnHhhWcn3+zT4Ci869c3MOq0J3KvwevDf+oipuMqQRI3oAtlFy5Fd8Sigty39gWdjwQUczy9QrJjQ38gOGaUgkYpdzVmm/X7WBDSaBCZ9eddHh2wpm3EHOeyGza7d0Vs0SjeIpZMboMQw7LLI+g2jyoflF23gPn/JQjvaZAmDfKqpPKPC2EPSdOVNiZsLkS5L67lM1jzNx9EOu09EkbMpjAMASi811xpKi9zk7tY8ZHi4Q906BTDStxU0L+Slh8RKb5lOxUl0nJGnQD0d6xQkahtNfQr49JVSyN6cpjVDv6Ywmtf4xdT5AkbZhuLDDQGwF2DHliec2N5p0eYTsoTdUEmrl6ZHNF5hspofTb6un9jsQ3Ein15Igx4JjUaZy82/p9Ch7SJuv/Vz0SDgISJ+oWEltDYe4DYcXQGSajU00SBwUcKz20XUM9YXA30s1w6gFCYlju/VNRdDDi5ziwNrZGfVDGKLTPLPNkIl0eOo6s0fMWs+2v5wK18itPj/CW5FkZOemWJ17lVIRjori1wb2ehW6A1HVpsa3ohW2NMEh98F3pdS2xIAeVrB+WewZouX9TnRmhYglGanmi8IJehaC2AvZSw0k5itI/BPj7k0XkiJbk7AY8iQSHHse/4BGOhDi05wgmKkroNcxs++aIo7X7pQJ6b7PU6JmP0FkG3ivqqnnWXapxAN+pLvGUIWD9/f3lO0NFQHTz5ejPUcsmg1ntG1/OiV/51pN+beBb4CrTpA8WazJGV25tw6G8mXXU52Fuj1OxAiAs+WV7g7o5Nyh+sEai++siEDk4wtm5zWBgy7w2b4tl/d44ZzoG+z1yler0KSvopvJdf1ry4U6zt0mzi0nuHo7V+3hdHtJXhvNE3QzsPnOo5OBwx3+sum3U7nqDkIG3yH9fRgaszm6lITRkTvx4h1u2ktSX6IMMEq3pQ4qqq5XhQzmOgxp2U02NJGKf5ppIUAE0UB0gBlQgbhmr5ctw/npMjMzKj9yzTptm1SSW3qZ6WuHPPW9ZSwjmRNkXtn6pW2W/98b2I1Oia0Ennw0ahxUXw2zSibJERr3b31YPL60UYKawPy6s8j3k+odBeu6i9TFDd0bjLcd1ATLRok1zsfm5cmVNGoG0wj6ocA5m9XqD9e106O9XoFYAsD7/sq0ALbUoR9JWawdnBGvcOKNCnDyfaofdddYNzaEb7EcJX97zu6uN/5z0Y3/rEGdAKjsJlKCskbO3X7T/cJ12XosCd91t/K62PEDAjTuDVwdCtwjc3lAnCT6bgY1+b9unnESkYJ9z/Gbk6ZcqwsieJzxDpMQsXmkN06Y2yN8MRb7C0JqWC0j4J9ci0Rms2LoEI0V+CCQAJC15kcf6v1oDC5sQYtU8waeXrEBY+w5qXS6aVjfhiquXITqLISKutzuqD2BWJ5XI6Vtu+Z+qlftX6A0XJq8XAPPiCR9uH02KogZ3BanGi7Zs1KyrgDgF2WZ/bcRJWbvDyp6nh+DBfFLt9CHIbykopYliPIKL/rMsIKHI3Ud+2vn45XbK63qXLgCezX67oyQLSAT1HdTWqi1ni69ulB279b6js8zwsVpoX5zx6FDIl1FEcW/4iYOIQ3QDGqQIJ5kmRYjQOsnhP9tiE6270w0RH91wLMeQEDaiF43pvzdQV8XF699WAZ8Y1UkNu5zHtKVmWOMbYsIJk1Mi+m0DcVm9m50i1IcZVO7U3aeFqkbd+jPzxPtCjSjn65DVYFRnt0M59nei7v3CbJhMlxBGwV+5avAficBnXbQpwFUx//cLuy1phcVLdYNgq8KAG5ZFtsBgnBuQZEyRyzuYVR7Y7EKvr37VAjGR6i4O7hW2Nsa55CQ1Ar+UovISYddRPptKyds2px0qtN85J10BmflJX2O3oUDhTIlJ9ItlRtX6JlUOacxIps6EiN3kueSYD7GbZz7p4khTkIFTWCDE+KdGFAl7g0NGCa5aP1EciFQ+61ZI4/dhgG5NQcqZcQ/ZP115uqWZ59k75a6hOAJxdMZ+yTXXt3wT/k59U486MgaeJBHGvN0eVcFxfZncFya1g7omf5kDUIZi3E1ALjbk9trXvctSxNSdjSWfCxWPpyE1k53F1RUfKFE3/9ADrU6CK4o0H7QsIQJomVjInj/nDLN/b5fsJpGMHfimZHZLNbAn1Ay3VqGI+M4DMrkVMqF1Kr14d2KP0rhQBi/TACJRw/WTbNJYoEfOtQm5tkZFaFwd0Ke7seFa6galDYfkyP8WJtmqvly0uHOItF1VGZAFXALlHWbikhT3oUUOuK6Sz+19AG9WPt5MQNgMmdJ+rhuDH5lxEwgqeixRRHBDpLhIh5Yuvh9oBvQgYDtrvws8IOhCmeOJJo/6CxLsDYurrpGy12Uzvfka8EzZ3llZ3I9WF3Qxq/cWPXzhW+7xpFDd3GntJQdtedj9wyp5pro3j9I96gMGGWO9+ZH9jGTKWm8bjMrx1iTUPqiOb1Hx+4JAc6MSzsR1ldOQVVSZDT2CeVM7BtpW1/ICJWTqHM1SIqG5u60wPU5YnICBmEnbemfyYkEy+1XJUXgvu1lNIRvX/1MTqLMmfx58oA5PffJf7Ryi3v3x36aDDoJZfb9NUD24J1N9AlWDXOUvaf7HsZwXM9IYu8TnN2CX8LyW5RATKKMWMysukiN30o80CHambFi/QyGJJlMULC/XYuYVfE4bZQ0LpUiDBUf8qcGNhn5VslZBcqWYatxFlmbcjat8+GeN+soQbV0yxg8iycsdjntg+5+yqFk4IZz/s9hv3G8ihLE19ySB/0J4ximUggPUt6c/hkPpBeXuDVGN6vW/aPpkYKRarZ7WT6avrQ6e"/>
  <p:tag name="MEKKOXMLTAGS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  <p:tag name="BTFPLAYOUTCOLUMNS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LEFT" val="True"/>
  <p:tag name="BTFPLAYOUTANCHORERIGHT" val="False"/>
  <p:tag name="BTFPLAYOUTANCHORETOP" val="True"/>
  <p:tag name="BTFPLAYOUTANCHOREBOTTOM" val="False"/>
  <p:tag name="BTFPCENTERX" val="48,125"/>
  <p:tag name="BTFPCENTERY" val="32,666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HEIGHT" val="100"/>
  <p:tag name="BTFPWIDTH" val="100"/>
  <p:tag name="BTFPLAYOUTANCHORELEFT" val="True"/>
  <p:tag name="BTFPLAYOUTANCHORERIGHT" val="False"/>
  <p:tag name="BTFPLAYOUTANCHORETOP" val="True"/>
  <p:tag name="BTFPLAYOUTANCHOREBOTTOM" val="False"/>
  <p:tag name="BTFPCENTERX" val="48,66667"/>
  <p:tag name="BTFPCENTERY" val="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ANCHORELEFT" val="True"/>
  <p:tag name="BTFPLAYOUTANCHORERIGHT" val="False"/>
  <p:tag name="BTFPLAYOUTANCHORETOP" val="True"/>
  <p:tag name="BTFPLAYOUTANCHOREBOTTOM" val="False"/>
  <p:tag name="BTFPCENTERX" val="50"/>
  <p:tag name="BTFPCENTERY" val="50"/>
</p:tagLst>
</file>

<file path=ppt/theme/theme1.xml><?xml version="1.0" encoding="utf-8"?>
<a:theme xmlns:a="http://schemas.openxmlformats.org/drawingml/2006/main" name="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B17630F-9997-425C-8194-564307000B0E}">
  <we:reference id="70ed8778-2a1c-4697-8cf0-5cf67c93b7b6" version="2.2.2.14" store="EXCatalog" storeType="EXCatalog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On-screen Show (16:9)</PresentationFormat>
  <Paragraphs>41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Montserrat</vt:lpstr>
      <vt:lpstr>Arial</vt:lpstr>
      <vt:lpstr>Verdana</vt:lpstr>
      <vt:lpstr>Personalizza struttura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
  </dc:creator>
  <cp:lastModifiedBy>
  </cp:lastModifiedBy>
  <cp:revision>1</cp:revision>
  <dcterms:created xsi:type="dcterms:W3CDTF">2025-10-28T15:49:17.1893142Z</dcterms:created>
  <dcterms:modified xsi:type="dcterms:W3CDTF">2025-10-28T15:49:17.1893142Z</dcterms:modified>
</cp:coreProperties>
</file>